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4"/>
  </p:notesMasterIdLst>
  <p:sldIdLst>
    <p:sldId id="437" r:id="rId2"/>
    <p:sldId id="462" r:id="rId3"/>
    <p:sldId id="467" r:id="rId4"/>
    <p:sldId id="459" r:id="rId5"/>
    <p:sldId id="469" r:id="rId6"/>
    <p:sldId id="441" r:id="rId7"/>
    <p:sldId id="440" r:id="rId8"/>
    <p:sldId id="442" r:id="rId9"/>
    <p:sldId id="463" r:id="rId10"/>
    <p:sldId id="470" r:id="rId11"/>
    <p:sldId id="464" r:id="rId12"/>
    <p:sldId id="465" r:id="rId13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8" autoAdjust="0"/>
    <p:restoredTop sz="94731" autoAdjust="0"/>
  </p:normalViewPr>
  <p:slideViewPr>
    <p:cSldViewPr>
      <p:cViewPr varScale="1">
        <p:scale>
          <a:sx n="64" d="100"/>
          <a:sy n="64" d="100"/>
        </p:scale>
        <p:origin x="1304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6.emf"/><Relationship Id="rId18" Type="http://schemas.openxmlformats.org/officeDocument/2006/relationships/image" Target="../media/image51.emf"/><Relationship Id="rId26" Type="http://schemas.openxmlformats.org/officeDocument/2006/relationships/image" Target="../media/image59.emf"/><Relationship Id="rId3" Type="http://schemas.openxmlformats.org/officeDocument/2006/relationships/image" Target="../media/image36.emf"/><Relationship Id="rId21" Type="http://schemas.openxmlformats.org/officeDocument/2006/relationships/image" Target="../media/image54.emf"/><Relationship Id="rId7" Type="http://schemas.openxmlformats.org/officeDocument/2006/relationships/image" Target="../media/image40.emf"/><Relationship Id="rId12" Type="http://schemas.openxmlformats.org/officeDocument/2006/relationships/image" Target="../media/image45.emf"/><Relationship Id="rId17" Type="http://schemas.openxmlformats.org/officeDocument/2006/relationships/image" Target="../media/image50.emf"/><Relationship Id="rId25" Type="http://schemas.openxmlformats.org/officeDocument/2006/relationships/image" Target="../media/image58.emf"/><Relationship Id="rId2" Type="http://schemas.openxmlformats.org/officeDocument/2006/relationships/image" Target="../media/image35.emf"/><Relationship Id="rId16" Type="http://schemas.openxmlformats.org/officeDocument/2006/relationships/image" Target="../media/image49.emf"/><Relationship Id="rId20" Type="http://schemas.openxmlformats.org/officeDocument/2006/relationships/image" Target="../media/image53.emf"/><Relationship Id="rId1" Type="http://schemas.openxmlformats.org/officeDocument/2006/relationships/image" Target="../media/image34.emf"/><Relationship Id="rId6" Type="http://schemas.openxmlformats.org/officeDocument/2006/relationships/image" Target="../media/image39.emf"/><Relationship Id="rId11" Type="http://schemas.openxmlformats.org/officeDocument/2006/relationships/image" Target="../media/image44.emf"/><Relationship Id="rId24" Type="http://schemas.openxmlformats.org/officeDocument/2006/relationships/image" Target="../media/image57.emf"/><Relationship Id="rId5" Type="http://schemas.openxmlformats.org/officeDocument/2006/relationships/image" Target="../media/image38.emf"/><Relationship Id="rId15" Type="http://schemas.openxmlformats.org/officeDocument/2006/relationships/image" Target="../media/image48.emf"/><Relationship Id="rId23" Type="http://schemas.openxmlformats.org/officeDocument/2006/relationships/image" Target="../media/image56.emf"/><Relationship Id="rId10" Type="http://schemas.openxmlformats.org/officeDocument/2006/relationships/image" Target="../media/image43.emf"/><Relationship Id="rId19" Type="http://schemas.openxmlformats.org/officeDocument/2006/relationships/image" Target="../media/image52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Relationship Id="rId14" Type="http://schemas.openxmlformats.org/officeDocument/2006/relationships/image" Target="../media/image47.emf"/><Relationship Id="rId22" Type="http://schemas.openxmlformats.org/officeDocument/2006/relationships/image" Target="../media/image55.emf"/><Relationship Id="rId27" Type="http://schemas.openxmlformats.org/officeDocument/2006/relationships/image" Target="../media/image6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97EC9023-3047-490F-A280-F1642102C7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219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56B593-825F-49F4-845E-4DF9B139427F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9023-3047-490F-A280-F1642102C792}" type="slidenum">
              <a:rPr lang="en-US" altLang="zh-CN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4168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AFDCB0-2AED-4BFC-988A-E4E2A82AC650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C9FBA0D-503B-4941-ADC0-A0CC5679E50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pic>
        <p:nvPicPr>
          <p:cNvPr id="93192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23AD52-DBB5-4F87-BD0A-449DE91F2D9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829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12B36F-503A-409F-B5C2-FC3C88F17B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95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88BD23-C7BE-488E-A807-6E76CE52BC7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037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098944-CA59-4B47-B565-E5290AC6B6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194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57BC742-78A9-460C-A9CD-3DC37F3B06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76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DE3325-37BF-4174-B6A4-DE5B85934B4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471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CC39E9-B965-46F8-8BC0-98E54382EA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1143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C9C5F4-2708-44A8-BAA5-164F5A9F356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18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43398D2-563B-43D1-953A-435BF9414CF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442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6A7C9-D526-41A1-A0F8-EF1AFF046E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960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08FC254C-A11D-48AC-86DA-173DE557C8EF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 descr="前进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 descr="播放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 descr="后退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9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8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6.emf"/><Relationship Id="rId18" Type="http://schemas.openxmlformats.org/officeDocument/2006/relationships/oleObject" Target="../embeddings/oleObject26.bin"/><Relationship Id="rId3" Type="http://schemas.openxmlformats.org/officeDocument/2006/relationships/image" Target="../media/image33.jpeg"/><Relationship Id="rId21" Type="http://schemas.openxmlformats.org/officeDocument/2006/relationships/image" Target="../media/image30.emf"/><Relationship Id="rId7" Type="http://schemas.openxmlformats.org/officeDocument/2006/relationships/image" Target="../media/image23.e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28.emf"/><Relationship Id="rId25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5.emf"/><Relationship Id="rId24" Type="http://schemas.openxmlformats.org/officeDocument/2006/relationships/oleObject" Target="../embeddings/oleObject29.bin"/><Relationship Id="rId5" Type="http://schemas.openxmlformats.org/officeDocument/2006/relationships/image" Target="../media/image22.emf"/><Relationship Id="rId15" Type="http://schemas.openxmlformats.org/officeDocument/2006/relationships/image" Target="../media/image27.emf"/><Relationship Id="rId23" Type="http://schemas.openxmlformats.org/officeDocument/2006/relationships/image" Target="../media/image31.emf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29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4.emf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8.bin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emf"/><Relationship Id="rId18" Type="http://schemas.openxmlformats.org/officeDocument/2006/relationships/oleObject" Target="../embeddings/oleObject37.bin"/><Relationship Id="rId26" Type="http://schemas.openxmlformats.org/officeDocument/2006/relationships/oleObject" Target="../embeddings/oleObject41.bin"/><Relationship Id="rId39" Type="http://schemas.openxmlformats.org/officeDocument/2006/relationships/image" Target="../media/image51.emf"/><Relationship Id="rId21" Type="http://schemas.openxmlformats.org/officeDocument/2006/relationships/image" Target="../media/image42.emf"/><Relationship Id="rId34" Type="http://schemas.openxmlformats.org/officeDocument/2006/relationships/oleObject" Target="../embeddings/oleObject45.bin"/><Relationship Id="rId42" Type="http://schemas.openxmlformats.org/officeDocument/2006/relationships/oleObject" Target="../embeddings/oleObject49.bin"/><Relationship Id="rId47" Type="http://schemas.openxmlformats.org/officeDocument/2006/relationships/image" Target="../media/image55.emf"/><Relationship Id="rId50" Type="http://schemas.openxmlformats.org/officeDocument/2006/relationships/oleObject" Target="../embeddings/oleObject53.bin"/><Relationship Id="rId55" Type="http://schemas.openxmlformats.org/officeDocument/2006/relationships/image" Target="../media/image59.emf"/><Relationship Id="rId7" Type="http://schemas.openxmlformats.org/officeDocument/2006/relationships/image" Target="../media/image35.emf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40.emf"/><Relationship Id="rId25" Type="http://schemas.openxmlformats.org/officeDocument/2006/relationships/image" Target="../media/image44.emf"/><Relationship Id="rId33" Type="http://schemas.openxmlformats.org/officeDocument/2006/relationships/image" Target="../media/image48.emf"/><Relationship Id="rId38" Type="http://schemas.openxmlformats.org/officeDocument/2006/relationships/oleObject" Target="../embeddings/oleObject47.bin"/><Relationship Id="rId46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6.bin"/><Relationship Id="rId20" Type="http://schemas.openxmlformats.org/officeDocument/2006/relationships/oleObject" Target="../embeddings/oleObject38.bin"/><Relationship Id="rId29" Type="http://schemas.openxmlformats.org/officeDocument/2006/relationships/image" Target="../media/image46.emf"/><Relationship Id="rId41" Type="http://schemas.openxmlformats.org/officeDocument/2006/relationships/image" Target="../media/image52.emf"/><Relationship Id="rId54" Type="http://schemas.openxmlformats.org/officeDocument/2006/relationships/oleObject" Target="../embeddings/oleObject55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7.emf"/><Relationship Id="rId24" Type="http://schemas.openxmlformats.org/officeDocument/2006/relationships/oleObject" Target="../embeddings/oleObject40.bin"/><Relationship Id="rId32" Type="http://schemas.openxmlformats.org/officeDocument/2006/relationships/oleObject" Target="../embeddings/oleObject44.bin"/><Relationship Id="rId37" Type="http://schemas.openxmlformats.org/officeDocument/2006/relationships/image" Target="../media/image50.emf"/><Relationship Id="rId40" Type="http://schemas.openxmlformats.org/officeDocument/2006/relationships/oleObject" Target="../embeddings/oleObject48.bin"/><Relationship Id="rId45" Type="http://schemas.openxmlformats.org/officeDocument/2006/relationships/image" Target="../media/image54.emf"/><Relationship Id="rId53" Type="http://schemas.openxmlformats.org/officeDocument/2006/relationships/image" Target="../media/image58.emf"/><Relationship Id="rId5" Type="http://schemas.openxmlformats.org/officeDocument/2006/relationships/image" Target="../media/image34.emf"/><Relationship Id="rId15" Type="http://schemas.openxmlformats.org/officeDocument/2006/relationships/image" Target="../media/image39.emf"/><Relationship Id="rId23" Type="http://schemas.openxmlformats.org/officeDocument/2006/relationships/image" Target="../media/image43.emf"/><Relationship Id="rId28" Type="http://schemas.openxmlformats.org/officeDocument/2006/relationships/oleObject" Target="../embeddings/oleObject42.bin"/><Relationship Id="rId36" Type="http://schemas.openxmlformats.org/officeDocument/2006/relationships/oleObject" Target="../embeddings/oleObject46.bin"/><Relationship Id="rId49" Type="http://schemas.openxmlformats.org/officeDocument/2006/relationships/image" Target="../media/image56.emf"/><Relationship Id="rId57" Type="http://schemas.openxmlformats.org/officeDocument/2006/relationships/image" Target="../media/image60.emf"/><Relationship Id="rId10" Type="http://schemas.openxmlformats.org/officeDocument/2006/relationships/oleObject" Target="../embeddings/oleObject33.bin"/><Relationship Id="rId19" Type="http://schemas.openxmlformats.org/officeDocument/2006/relationships/image" Target="../media/image41.emf"/><Relationship Id="rId31" Type="http://schemas.openxmlformats.org/officeDocument/2006/relationships/image" Target="../media/image47.emf"/><Relationship Id="rId44" Type="http://schemas.openxmlformats.org/officeDocument/2006/relationships/oleObject" Target="../embeddings/oleObject50.bin"/><Relationship Id="rId52" Type="http://schemas.openxmlformats.org/officeDocument/2006/relationships/oleObject" Target="../embeddings/oleObject54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6.emf"/><Relationship Id="rId14" Type="http://schemas.openxmlformats.org/officeDocument/2006/relationships/oleObject" Target="../embeddings/oleObject35.bin"/><Relationship Id="rId22" Type="http://schemas.openxmlformats.org/officeDocument/2006/relationships/oleObject" Target="../embeddings/oleObject39.bin"/><Relationship Id="rId27" Type="http://schemas.openxmlformats.org/officeDocument/2006/relationships/image" Target="../media/image45.emf"/><Relationship Id="rId30" Type="http://schemas.openxmlformats.org/officeDocument/2006/relationships/oleObject" Target="../embeddings/oleObject43.bin"/><Relationship Id="rId35" Type="http://schemas.openxmlformats.org/officeDocument/2006/relationships/image" Target="../media/image49.emf"/><Relationship Id="rId43" Type="http://schemas.openxmlformats.org/officeDocument/2006/relationships/image" Target="../media/image53.emf"/><Relationship Id="rId48" Type="http://schemas.openxmlformats.org/officeDocument/2006/relationships/oleObject" Target="../embeddings/oleObject52.bin"/><Relationship Id="rId56" Type="http://schemas.openxmlformats.org/officeDocument/2006/relationships/oleObject" Target="../embeddings/oleObject56.bin"/><Relationship Id="rId8" Type="http://schemas.openxmlformats.org/officeDocument/2006/relationships/oleObject" Target="../embeddings/oleObject32.bin"/><Relationship Id="rId51" Type="http://schemas.openxmlformats.org/officeDocument/2006/relationships/image" Target="../media/image57.emf"/><Relationship Id="rId3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6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/>
          <p:cNvSpPr>
            <a:spLocks noChangeArrowheads="1"/>
          </p:cNvSpPr>
          <p:nvPr/>
        </p:nvSpPr>
        <p:spPr bwMode="auto">
          <a:xfrm>
            <a:off x="533400" y="808038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lang="en-US" altLang="zh-CN" sz="36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2.2</a:t>
            </a:r>
            <a:r>
              <a:rPr lang="en-US" altLang="zh-CN" sz="36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6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逻辑函数表达式的形式</a:t>
            </a:r>
          </a:p>
        </p:txBody>
      </p:sp>
      <p:sp>
        <p:nvSpPr>
          <p:cNvPr id="364563" name="Rectangle 19"/>
          <p:cNvSpPr>
            <a:spLocks noChangeArrowheads="1"/>
          </p:cNvSpPr>
          <p:nvPr/>
        </p:nvSpPr>
        <p:spPr bwMode="auto">
          <a:xfrm>
            <a:off x="881063" y="3379788"/>
            <a:ext cx="7650162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2.2.2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最小项与最小项表达式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4564" name="Rectangle 20"/>
          <p:cNvSpPr>
            <a:spLocks noChangeArrowheads="1"/>
          </p:cNvSpPr>
          <p:nvPr/>
        </p:nvSpPr>
        <p:spPr bwMode="auto">
          <a:xfrm>
            <a:off x="881063" y="2582863"/>
            <a:ext cx="774065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4" action="ppaction://hlinksldjump"/>
              </a:rPr>
              <a:t>2.2.1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4" action="ppaction://hlinksldjump"/>
              </a:rPr>
              <a:t>逻辑函数表达式的形式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4566" name="Rectangle 22"/>
          <p:cNvSpPr>
            <a:spLocks noChangeArrowheads="1"/>
          </p:cNvSpPr>
          <p:nvPr/>
        </p:nvSpPr>
        <p:spPr bwMode="auto">
          <a:xfrm>
            <a:off x="881063" y="4292600"/>
            <a:ext cx="6416675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2.2.3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6" action="ppaction://hlinksldjump"/>
              </a:rPr>
              <a:t>最大项与最大项表达式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9" name="Rectangle 3"/>
          <p:cNvSpPr>
            <a:spLocks noChangeArrowheads="1"/>
          </p:cNvSpPr>
          <p:nvPr/>
        </p:nvSpPr>
        <p:spPr bwMode="auto">
          <a:xfrm>
            <a:off x="762000" y="1633540"/>
            <a:ext cx="601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altLang="zh-CN" sz="2400" dirty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 dirty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、与</a:t>
            </a:r>
            <a:r>
              <a:rPr lang="en-US" altLang="zh-CN" sz="2400" dirty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-</a:t>
            </a:r>
            <a:r>
              <a:rPr lang="zh-CN" altLang="en-US" sz="2400" dirty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或</a:t>
            </a:r>
            <a:r>
              <a:rPr lang="zh-CN" altLang="en-US" sz="24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表达式</a:t>
            </a:r>
          </a:p>
        </p:txBody>
      </p:sp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-108650" y="404580"/>
            <a:ext cx="6661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400" dirty="0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zh-CN" altLang="en-US" sz="2800" dirty="0">
                <a:solidFill>
                  <a:srgbClr val="CC0000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en-US" altLang="zh-CN" sz="2800" dirty="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2.2.1</a:t>
            </a:r>
            <a:r>
              <a:rPr kumimoji="1" lang="zh-CN" altLang="en-US" sz="28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　逻辑函数表达式的基本形式</a:t>
            </a:r>
          </a:p>
        </p:txBody>
      </p:sp>
      <p:grpSp>
        <p:nvGrpSpPr>
          <p:cNvPr id="398341" name="Group 5"/>
          <p:cNvGrpSpPr>
            <a:grpSpLocks/>
          </p:cNvGrpSpPr>
          <p:nvPr/>
        </p:nvGrpSpPr>
        <p:grpSpPr bwMode="auto">
          <a:xfrm>
            <a:off x="684213" y="2005014"/>
            <a:ext cx="8064500" cy="1371600"/>
            <a:chOff x="431" y="1408"/>
            <a:chExt cx="5080" cy="864"/>
          </a:xfrm>
        </p:grpSpPr>
        <p:sp>
          <p:nvSpPr>
            <p:cNvPr id="398342" name="Text Box 6"/>
            <p:cNvSpPr txBox="1">
              <a:spLocks noChangeArrowheads="1"/>
            </p:cNvSpPr>
            <p:nvPr/>
          </p:nvSpPr>
          <p:spPr bwMode="auto">
            <a:xfrm>
              <a:off x="431" y="1408"/>
              <a:ext cx="5080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75000"/>
                </a:lnSpc>
                <a:spcBef>
                  <a:spcPct val="50000"/>
                </a:spcBef>
              </a:pPr>
              <a:r>
                <a:rPr kumimoji="1" lang="en-US" altLang="zh-CN" sz="2400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若干与项进行或逻辑运算构成的表达式。由与运算</a:t>
              </a:r>
              <a:r>
                <a:rPr kumimoji="1" lang="zh-CN" altLang="en-US" sz="2400" dirty="0">
                  <a:solidFill>
                    <a:srgbClr val="000066"/>
                  </a:solidFill>
                </a:rPr>
                <a:t>符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和或运算符连接起来。</a:t>
              </a:r>
            </a:p>
          </p:txBody>
        </p:sp>
        <p:graphicFrame>
          <p:nvGraphicFramePr>
            <p:cNvPr id="398343" name="Object 7"/>
            <p:cNvGraphicFramePr>
              <a:graphicFrameLocks noChangeAspect="1"/>
            </p:cNvGraphicFramePr>
            <p:nvPr/>
          </p:nvGraphicFramePr>
          <p:xfrm>
            <a:off x="2517" y="1933"/>
            <a:ext cx="1723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516" r:id="rId4" imgW="1016000" imgH="203200" progId="Equation.2">
                    <p:embed/>
                  </p:oleObj>
                </mc:Choice>
                <mc:Fallback>
                  <p:oleObj r:id="rId4" imgW="1016000" imgH="203200" progId="Equation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933"/>
                          <a:ext cx="1723" cy="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8344" name="Rectangle 8"/>
          <p:cNvSpPr>
            <a:spLocks noChangeArrowheads="1"/>
          </p:cNvSpPr>
          <p:nvPr/>
        </p:nvSpPr>
        <p:spPr bwMode="auto">
          <a:xfrm>
            <a:off x="900113" y="3213100"/>
            <a:ext cx="601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、或</a:t>
            </a:r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-</a:t>
            </a:r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与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表达式</a:t>
            </a:r>
          </a:p>
        </p:txBody>
      </p:sp>
      <p:sp>
        <p:nvSpPr>
          <p:cNvPr id="398345" name="Rectangle 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98346" name="Group 10"/>
          <p:cNvGrpSpPr>
            <a:grpSpLocks/>
          </p:cNvGrpSpPr>
          <p:nvPr/>
        </p:nvGrpSpPr>
        <p:grpSpPr bwMode="auto">
          <a:xfrm>
            <a:off x="684213" y="3738563"/>
            <a:ext cx="8064500" cy="1389062"/>
            <a:chOff x="431" y="2568"/>
            <a:chExt cx="5080" cy="875"/>
          </a:xfrm>
        </p:grpSpPr>
        <p:sp>
          <p:nvSpPr>
            <p:cNvPr id="398347" name="Text Box 11"/>
            <p:cNvSpPr txBox="1">
              <a:spLocks noChangeArrowheads="1"/>
            </p:cNvSpPr>
            <p:nvPr/>
          </p:nvSpPr>
          <p:spPr bwMode="auto">
            <a:xfrm>
              <a:off x="431" y="2568"/>
              <a:ext cx="5080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75000"/>
                </a:lnSpc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若干或项进行与逻辑运算构成的表达式。由或运算</a:t>
              </a:r>
              <a:r>
                <a:rPr kumimoji="1" lang="zh-CN" altLang="en-US" sz="2400">
                  <a:solidFill>
                    <a:srgbClr val="000066"/>
                  </a:solidFill>
                </a:rPr>
                <a:t>符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和与运算符连接起来。 </a:t>
              </a:r>
            </a:p>
          </p:txBody>
        </p:sp>
        <p:graphicFrame>
          <p:nvGraphicFramePr>
            <p:cNvPr id="398348" name="Object 12"/>
            <p:cNvGraphicFramePr>
              <a:graphicFrameLocks noChangeAspect="1"/>
            </p:cNvGraphicFramePr>
            <p:nvPr/>
          </p:nvGraphicFramePr>
          <p:xfrm>
            <a:off x="2290" y="3158"/>
            <a:ext cx="1814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517" r:id="rId6" imgW="1460500" imgH="228600" progId="Equation.2">
                    <p:embed/>
                  </p:oleObj>
                </mc:Choice>
                <mc:Fallback>
                  <p:oleObj r:id="rId6" imgW="1460500" imgH="228600" progId="Equation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" y="3158"/>
                          <a:ext cx="1814" cy="2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835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98353" name="Group 17"/>
          <p:cNvGrpSpPr>
            <a:grpSpLocks/>
          </p:cNvGrpSpPr>
          <p:nvPr/>
        </p:nvGrpSpPr>
        <p:grpSpPr bwMode="auto">
          <a:xfrm>
            <a:off x="611450" y="5084763"/>
            <a:ext cx="7921625" cy="1162050"/>
            <a:chOff x="521" y="3203"/>
            <a:chExt cx="4990" cy="732"/>
          </a:xfrm>
        </p:grpSpPr>
        <p:sp>
          <p:nvSpPr>
            <p:cNvPr id="398349" name="Rectangle 13"/>
            <p:cNvSpPr>
              <a:spLocks noChangeArrowheads="1"/>
            </p:cNvSpPr>
            <p:nvPr/>
          </p:nvSpPr>
          <p:spPr bwMode="auto">
            <a:xfrm>
              <a:off x="521" y="3203"/>
              <a:ext cx="2314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35000"/>
                </a:lnSpc>
                <a:tabLst>
                  <a:tab pos="228600" algn="l"/>
                </a:tabLst>
              </a:pPr>
              <a:r>
                <a:rPr lang="zh-CN" altLang="en-US" sz="2400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通常表达式为混合形式</a:t>
              </a:r>
            </a:p>
          </p:txBody>
        </p:sp>
        <p:sp>
          <p:nvSpPr>
            <p:cNvPr id="398350" name="Rectangle 14"/>
            <p:cNvSpPr>
              <a:spLocks noChangeArrowheads="1"/>
            </p:cNvSpPr>
            <p:nvPr/>
          </p:nvSpPr>
          <p:spPr bwMode="auto">
            <a:xfrm>
              <a:off x="521" y="3566"/>
              <a:ext cx="4990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35000"/>
                </a:lnSpc>
                <a:tabLst>
                  <a:tab pos="228600" algn="l"/>
                </a:tabLst>
              </a:pP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经过变换可转换为上述两种基本形式</a:t>
              </a:r>
            </a:p>
          </p:txBody>
        </p:sp>
        <p:graphicFrame>
          <p:nvGraphicFramePr>
            <p:cNvPr id="398351" name="Object 15"/>
            <p:cNvGraphicFramePr>
              <a:graphicFrameLocks noChangeAspect="1"/>
            </p:cNvGraphicFramePr>
            <p:nvPr/>
          </p:nvGraphicFramePr>
          <p:xfrm>
            <a:off x="2653" y="3296"/>
            <a:ext cx="2858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518" r:id="rId8" imgW="2387600" imgH="228600" progId="Equation.3">
                    <p:embed/>
                  </p:oleObj>
                </mc:Choice>
                <mc:Fallback>
                  <p:oleObj r:id="rId8" imgW="2387600" imgH="228600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3296"/>
                          <a:ext cx="2858" cy="2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554037" y="1085116"/>
            <a:ext cx="8521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zh-CN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  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逻辑函数有不同形式，如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</a:t>
            </a:r>
            <a:r>
              <a:rPr lang="en-US" altLang="zh-CN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或表达式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、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与非</a:t>
            </a:r>
            <a:r>
              <a:rPr lang="en-US" altLang="zh-CN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与非表达式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、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</a:t>
            </a:r>
            <a:r>
              <a:rPr lang="en-US" altLang="zh-CN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与表达式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、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或非</a:t>
            </a:r>
            <a:r>
              <a:rPr lang="en-US" altLang="zh-CN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或非表达式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以及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</a:t>
            </a:r>
            <a:r>
              <a:rPr lang="en-US" altLang="zh-CN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</a:t>
            </a:r>
            <a:r>
              <a:rPr lang="en-US" altLang="zh-CN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 u="sng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非表达式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等。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8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autoUpdateAnimBg="0"/>
      <p:bldP spid="398344" grpId="0" autoUpdateAnimBg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ChangeArrowheads="1"/>
          </p:cNvSpPr>
          <p:nvPr/>
        </p:nvSpPr>
        <p:spPr bwMode="auto">
          <a:xfrm>
            <a:off x="5069264" y="3182672"/>
            <a:ext cx="243528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 algn="l"/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</a:t>
            </a:r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与”表达式</a:t>
            </a:r>
          </a:p>
        </p:txBody>
      </p:sp>
      <p:sp>
        <p:nvSpPr>
          <p:cNvPr id="404483" name="Rectangle 3"/>
          <p:cNvSpPr>
            <a:spLocks noChangeArrowheads="1"/>
          </p:cNvSpPr>
          <p:nvPr/>
        </p:nvSpPr>
        <p:spPr bwMode="auto">
          <a:xfrm>
            <a:off x="5069264" y="2606410"/>
            <a:ext cx="312777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与非</a:t>
            </a:r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与非”表达式 </a:t>
            </a:r>
          </a:p>
        </p:txBody>
      </p:sp>
      <p:sp>
        <p:nvSpPr>
          <p:cNvPr id="404484" name="Rectangle 4"/>
          <p:cNvSpPr>
            <a:spLocks noChangeArrowheads="1"/>
          </p:cNvSpPr>
          <p:nvPr/>
        </p:nvSpPr>
        <p:spPr bwMode="auto">
          <a:xfrm>
            <a:off x="5069264" y="4766997"/>
            <a:ext cx="283923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</a:t>
            </a:r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</a:t>
            </a:r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非”表达式</a:t>
            </a:r>
          </a:p>
        </p:txBody>
      </p:sp>
      <p:sp>
        <p:nvSpPr>
          <p:cNvPr id="404485" name="Rectangle 5"/>
          <p:cNvSpPr>
            <a:spLocks noChangeArrowheads="1"/>
          </p:cNvSpPr>
          <p:nvPr/>
        </p:nvSpPr>
        <p:spPr bwMode="auto">
          <a:xfrm>
            <a:off x="5113713" y="4205538"/>
            <a:ext cx="363341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en-US" altLang="zh-CN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“</a:t>
            </a:r>
            <a:r>
              <a:rPr lang="zh-CN" altLang="en-US" sz="2400" dirty="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或非－或非” 表达式</a:t>
            </a:r>
          </a:p>
        </p:txBody>
      </p:sp>
      <p:sp>
        <p:nvSpPr>
          <p:cNvPr id="404486" name="Rectangle 6"/>
          <p:cNvSpPr>
            <a:spLocks noChangeArrowheads="1"/>
          </p:cNvSpPr>
          <p:nvPr/>
        </p:nvSpPr>
        <p:spPr bwMode="auto">
          <a:xfrm>
            <a:off x="4853364" y="2025385"/>
            <a:ext cx="251222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与</a:t>
            </a:r>
            <a:r>
              <a:rPr lang="en-US" altLang="zh-CN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-</a:t>
            </a:r>
            <a:r>
              <a:rPr lang="zh-CN" altLang="en-US" sz="2400">
                <a:solidFill>
                  <a:srgbClr val="000066"/>
                </a:solidFill>
                <a:latin typeface="华文楷体" pitchFamily="2" charset="-122"/>
                <a:ea typeface="华文楷体" pitchFamily="2" charset="-122"/>
              </a:rPr>
              <a:t>或” 表达式</a:t>
            </a:r>
          </a:p>
        </p:txBody>
      </p:sp>
      <p:graphicFrame>
        <p:nvGraphicFramePr>
          <p:cNvPr id="404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382517"/>
              </p:ext>
            </p:extLst>
          </p:nvPr>
        </p:nvGraphicFramePr>
        <p:xfrm>
          <a:off x="1037014" y="1880922"/>
          <a:ext cx="23749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1" name="公式" r:id="rId4" imgW="799920" imgH="190440" progId="Equation.3">
                  <p:embed/>
                </p:oleObj>
              </mc:Choice>
              <mc:Fallback>
                <p:oleObj name="公式" r:id="rId4" imgW="7999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7014" y="1880922"/>
                        <a:ext cx="2374900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788065"/>
              </p:ext>
            </p:extLst>
          </p:nvPr>
        </p:nvGraphicFramePr>
        <p:xfrm>
          <a:off x="1324351" y="2390510"/>
          <a:ext cx="20875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2" name="公式" r:id="rId6" imgW="685800" imgH="241200" progId="Equation.3">
                  <p:embed/>
                </p:oleObj>
              </mc:Choice>
              <mc:Fallback>
                <p:oleObj name="公式" r:id="rId6" imgW="685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4351" y="2390510"/>
                        <a:ext cx="20875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9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830018"/>
              </p:ext>
            </p:extLst>
          </p:nvPr>
        </p:nvGraphicFramePr>
        <p:xfrm>
          <a:off x="1324351" y="3135047"/>
          <a:ext cx="280828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3" name="公式" r:id="rId8" imgW="1028520" imgH="215640" progId="Equation.3">
                  <p:embed/>
                </p:oleObj>
              </mc:Choice>
              <mc:Fallback>
                <p:oleObj name="公式" r:id="rId8" imgW="10285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4351" y="3135047"/>
                        <a:ext cx="2808288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898185"/>
              </p:ext>
            </p:extLst>
          </p:nvPr>
        </p:nvGraphicFramePr>
        <p:xfrm>
          <a:off x="1324351" y="3830372"/>
          <a:ext cx="2808288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4" name="公式" r:id="rId10" imgW="1079280" imgH="266400" progId="Equation.3">
                  <p:embed/>
                </p:oleObj>
              </mc:Choice>
              <mc:Fallback>
                <p:oleObj name="公式" r:id="rId10" imgW="1079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4351" y="3830372"/>
                        <a:ext cx="2808288" cy="690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4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834371"/>
              </p:ext>
            </p:extLst>
          </p:nvPr>
        </p:nvGraphicFramePr>
        <p:xfrm>
          <a:off x="1343401" y="4622535"/>
          <a:ext cx="1997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5" name="公式" r:id="rId12" imgW="647640" imgH="228600" progId="Equation.3">
                  <p:embed/>
                </p:oleObj>
              </mc:Choice>
              <mc:Fallback>
                <p:oleObj name="公式" r:id="rId12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401" y="4622535"/>
                        <a:ext cx="19970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 bwMode="auto">
          <a:xfrm>
            <a:off x="971500" y="2606410"/>
            <a:ext cx="667954" cy="2838870"/>
          </a:xfrm>
          <a:prstGeom prst="rect">
            <a:avLst/>
          </a:prstGeom>
          <a:pattFill prst="ltHorz">
            <a:fgClr>
              <a:schemeClr val="accent3">
                <a:lumMod val="85000"/>
              </a:schemeClr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376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4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0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2" grpId="0" autoUpdateAnimBg="0"/>
      <p:bldP spid="404483" grpId="0" autoUpdateAnimBg="0"/>
      <p:bldP spid="404484" grpId="0" autoUpdateAnimBg="0"/>
      <p:bldP spid="404485" grpId="0" autoUpdateAnimBg="0"/>
      <p:bldP spid="40448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54" name="Rectangle 14"/>
          <p:cNvSpPr>
            <a:spLocks noChangeArrowheads="1"/>
          </p:cNvSpPr>
          <p:nvPr/>
        </p:nvSpPr>
        <p:spPr bwMode="auto">
          <a:xfrm>
            <a:off x="323851" y="1479210"/>
            <a:ext cx="8820150" cy="2289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indent="269875" algn="l">
              <a:tabLst>
                <a:tab pos="630238" algn="l"/>
                <a:tab pos="4392613" algn="r"/>
              </a:tabLst>
            </a:pPr>
            <a:endParaRPr kumimoji="1" lang="en-US" altLang="zh-CN" sz="2400" dirty="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  <a:p>
            <a:pPr indent="269875" algn="l" eaLnBrk="0" hangingPunct="0">
              <a:lnSpc>
                <a:spcPct val="165000"/>
              </a:lnSpc>
              <a:tabLst>
                <a:tab pos="630238" algn="l"/>
                <a:tab pos="4392613" algn="r"/>
              </a:tabLst>
            </a:pP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个变量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1, 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2, 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…, </a:t>
            </a:r>
            <a:r>
              <a:rPr kumimoji="1" lang="en-US" altLang="zh-CN" sz="2400" i="1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的最小项是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个因子的乘积，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乘积中包含了全部</a:t>
            </a:r>
            <a:r>
              <a:rPr kumimoji="1" lang="en-US" altLang="zh-CN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个变量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，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每个变量都以它的原变量或非变量的形式在乘积项中出现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，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且仅出现一次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。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一般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个变量的最小项应有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en-US" altLang="zh-CN" sz="2400" baseline="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个。</a:t>
            </a:r>
            <a:r>
              <a:rPr kumimoji="1" lang="zh-CN" altLang="en-US" sz="2400" dirty="0">
                <a:latin typeface="Times New Roman" pitchFamily="18" charset="0"/>
                <a:ea typeface="楷体_GB2312" pitchFamily="49" charset="-122"/>
              </a:rPr>
              <a:t> </a:t>
            </a:r>
          </a:p>
        </p:txBody>
      </p:sp>
      <p:grpSp>
        <p:nvGrpSpPr>
          <p:cNvPr id="394275" name="Group 35"/>
          <p:cNvGrpSpPr>
            <a:grpSpLocks/>
          </p:cNvGrpSpPr>
          <p:nvPr/>
        </p:nvGrpSpPr>
        <p:grpSpPr bwMode="auto">
          <a:xfrm>
            <a:off x="447675" y="4163219"/>
            <a:ext cx="8016875" cy="1322387"/>
            <a:chOff x="294" y="2509"/>
            <a:chExt cx="5050" cy="833"/>
          </a:xfrm>
        </p:grpSpPr>
        <p:sp>
          <p:nvSpPr>
            <p:cNvPr id="394265" name="Rectangle 25"/>
            <p:cNvSpPr>
              <a:spLocks noChangeArrowheads="1"/>
            </p:cNvSpPr>
            <p:nvPr/>
          </p:nvSpPr>
          <p:spPr bwMode="auto">
            <a:xfrm>
              <a:off x="294" y="2509"/>
              <a:ext cx="505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例如，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</a:t>
              </a:r>
              <a:r>
                <a:rPr kumimoji="1" lang="zh-CN" altLang="en-US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B</a:t>
              </a:r>
              <a:r>
                <a:rPr kumimoji="1" lang="zh-CN" altLang="en-US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C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三个逻辑变量的最小项有（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2</a:t>
              </a:r>
              <a:r>
                <a:rPr kumimoji="1" lang="en-US" altLang="zh-CN" sz="2400" baseline="30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3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＝）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8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个，即 </a:t>
              </a:r>
            </a:p>
          </p:txBody>
        </p:sp>
        <p:grpSp>
          <p:nvGrpSpPr>
            <p:cNvPr id="394272" name="Group 32"/>
            <p:cNvGrpSpPr>
              <a:grpSpLocks/>
            </p:cNvGrpSpPr>
            <p:nvPr/>
          </p:nvGrpSpPr>
          <p:grpSpPr bwMode="auto">
            <a:xfrm>
              <a:off x="385" y="3009"/>
              <a:ext cx="4718" cy="333"/>
              <a:chOff x="204" y="2296"/>
              <a:chExt cx="4718" cy="333"/>
            </a:xfrm>
          </p:grpSpPr>
          <p:graphicFrame>
            <p:nvGraphicFramePr>
              <p:cNvPr id="394253" name="Object 13"/>
              <p:cNvGraphicFramePr>
                <a:graphicFrameLocks noChangeAspect="1"/>
              </p:cNvGraphicFramePr>
              <p:nvPr/>
            </p:nvGraphicFramePr>
            <p:xfrm>
              <a:off x="204" y="2296"/>
              <a:ext cx="544" cy="3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3" name="公式" r:id="rId3" imgW="355320" imgH="190440" progId="Equation.3">
                      <p:embed/>
                    </p:oleObj>
                  </mc:Choice>
                  <mc:Fallback>
                    <p:oleObj name="公式" r:id="rId3" imgW="355320" imgH="190440" progId="Equation.3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4" y="2296"/>
                            <a:ext cx="544" cy="30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52" name="Object 12"/>
              <p:cNvGraphicFramePr>
                <a:graphicFrameLocks noChangeAspect="1"/>
              </p:cNvGraphicFramePr>
              <p:nvPr/>
            </p:nvGraphicFramePr>
            <p:xfrm>
              <a:off x="839" y="2296"/>
              <a:ext cx="544" cy="3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4" name="公式" r:id="rId5" imgW="342720" imgH="190440" progId="Equation.3">
                      <p:embed/>
                    </p:oleObj>
                  </mc:Choice>
                  <mc:Fallback>
                    <p:oleObj name="公式" r:id="rId5" imgW="342720" imgH="190440" progId="Equation.3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9" y="2296"/>
                            <a:ext cx="544" cy="30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51" name="Object 11"/>
              <p:cNvGraphicFramePr>
                <a:graphicFrameLocks noChangeAspect="1"/>
              </p:cNvGraphicFramePr>
              <p:nvPr/>
            </p:nvGraphicFramePr>
            <p:xfrm>
              <a:off x="1474" y="2296"/>
              <a:ext cx="544" cy="3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5" name="公式" r:id="rId7" imgW="342720" imgH="190440" progId="Equation.3">
                      <p:embed/>
                    </p:oleObj>
                  </mc:Choice>
                  <mc:Fallback>
                    <p:oleObj name="公式" r:id="rId7" imgW="342720" imgH="190440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4" y="2296"/>
                            <a:ext cx="544" cy="30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50" name="Object 10"/>
              <p:cNvGraphicFramePr>
                <a:graphicFrameLocks noChangeAspect="1"/>
              </p:cNvGraphicFramePr>
              <p:nvPr/>
            </p:nvGraphicFramePr>
            <p:xfrm>
              <a:off x="2064" y="2296"/>
              <a:ext cx="544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6" name="公式" r:id="rId9" imgW="342720" imgH="190440" progId="Equation.3">
                      <p:embed/>
                    </p:oleObj>
                  </mc:Choice>
                  <mc:Fallback>
                    <p:oleObj name="公式" r:id="rId9" imgW="342720" imgH="190440" progId="Equation.3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64" y="2296"/>
                            <a:ext cx="544" cy="30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49" name="Object 9"/>
              <p:cNvGraphicFramePr>
                <a:graphicFrameLocks noChangeAspect="1"/>
              </p:cNvGraphicFramePr>
              <p:nvPr/>
            </p:nvGraphicFramePr>
            <p:xfrm>
              <a:off x="2608" y="2296"/>
              <a:ext cx="544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7" name="公式" r:id="rId11" imgW="342720" imgH="190440" progId="Equation.3">
                      <p:embed/>
                    </p:oleObj>
                  </mc:Choice>
                  <mc:Fallback>
                    <p:oleObj name="公式" r:id="rId11" imgW="342720" imgH="190440" progId="Equation.3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08" y="2296"/>
                            <a:ext cx="544" cy="30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48" name="Object 8"/>
              <p:cNvGraphicFramePr>
                <a:graphicFrameLocks noChangeAspect="1"/>
              </p:cNvGraphicFramePr>
              <p:nvPr/>
            </p:nvGraphicFramePr>
            <p:xfrm>
              <a:off x="3197" y="2296"/>
              <a:ext cx="545" cy="2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8" name="公式" r:id="rId13" imgW="342720" imgH="177480" progId="Equation.3">
                      <p:embed/>
                    </p:oleObj>
                  </mc:Choice>
                  <mc:Fallback>
                    <p:oleObj name="公式" r:id="rId13" imgW="342720" imgH="177480" progId="Equation.3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97" y="2296"/>
                            <a:ext cx="545" cy="28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47" name="Object 7"/>
              <p:cNvGraphicFramePr>
                <a:graphicFrameLocks noChangeAspect="1"/>
              </p:cNvGraphicFramePr>
              <p:nvPr/>
            </p:nvGraphicFramePr>
            <p:xfrm>
              <a:off x="3787" y="2296"/>
              <a:ext cx="499" cy="2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39" name="公式" r:id="rId15" imgW="342720" imgH="190440" progId="Equation.3">
                      <p:embed/>
                    </p:oleObj>
                  </mc:Choice>
                  <mc:Fallback>
                    <p:oleObj name="公式" r:id="rId15" imgW="342720" imgH="190440" progId="Equation.3">
                      <p:embed/>
                      <p:pic>
                        <p:nvPicPr>
                          <p:cNvPr id="0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87" y="2296"/>
                            <a:ext cx="499" cy="28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4246" name="Object 6"/>
              <p:cNvGraphicFramePr>
                <a:graphicFrameLocks noChangeAspect="1"/>
              </p:cNvGraphicFramePr>
              <p:nvPr/>
            </p:nvGraphicFramePr>
            <p:xfrm>
              <a:off x="4377" y="2341"/>
              <a:ext cx="545" cy="2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740" name="公式" r:id="rId17" imgW="330120" imgH="152280" progId="Equation.3">
                      <p:embed/>
                    </p:oleObj>
                  </mc:Choice>
                  <mc:Fallback>
                    <p:oleObj name="公式" r:id="rId17" imgW="330120" imgH="152280" progId="Equation.3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77" y="2341"/>
                            <a:ext cx="545" cy="25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4257" name="Rectangle 17"/>
              <p:cNvSpPr>
                <a:spLocks noChangeArrowheads="1"/>
              </p:cNvSpPr>
              <p:nvPr/>
            </p:nvSpPr>
            <p:spPr bwMode="auto">
              <a:xfrm>
                <a:off x="703" y="2326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  <p:sp>
            <p:nvSpPr>
              <p:cNvPr id="394259" name="Rectangle 19"/>
              <p:cNvSpPr>
                <a:spLocks noChangeArrowheads="1"/>
              </p:cNvSpPr>
              <p:nvPr/>
            </p:nvSpPr>
            <p:spPr bwMode="auto">
              <a:xfrm>
                <a:off x="3071" y="2326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  <p:sp>
            <p:nvSpPr>
              <p:cNvPr id="394266" name="Rectangle 26"/>
              <p:cNvSpPr>
                <a:spLocks noChangeArrowheads="1"/>
              </p:cNvSpPr>
              <p:nvPr/>
            </p:nvSpPr>
            <p:spPr bwMode="auto">
              <a:xfrm>
                <a:off x="1338" y="2326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  <p:sp>
            <p:nvSpPr>
              <p:cNvPr id="394267" name="Rectangle 27"/>
              <p:cNvSpPr>
                <a:spLocks noChangeArrowheads="1"/>
              </p:cNvSpPr>
              <p:nvPr/>
            </p:nvSpPr>
            <p:spPr bwMode="auto">
              <a:xfrm>
                <a:off x="1927" y="2326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  <p:sp>
            <p:nvSpPr>
              <p:cNvPr id="394268" name="Rectangle 28"/>
              <p:cNvSpPr>
                <a:spLocks noChangeArrowheads="1"/>
              </p:cNvSpPr>
              <p:nvPr/>
            </p:nvSpPr>
            <p:spPr bwMode="auto">
              <a:xfrm>
                <a:off x="2472" y="2341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  <p:sp>
            <p:nvSpPr>
              <p:cNvPr id="394270" name="Rectangle 30"/>
              <p:cNvSpPr>
                <a:spLocks noChangeArrowheads="1"/>
              </p:cNvSpPr>
              <p:nvPr/>
            </p:nvSpPr>
            <p:spPr bwMode="auto">
              <a:xfrm>
                <a:off x="3615" y="2326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  <p:sp>
            <p:nvSpPr>
              <p:cNvPr id="394271" name="Rectangle 31"/>
              <p:cNvSpPr>
                <a:spLocks noChangeArrowheads="1"/>
              </p:cNvSpPr>
              <p:nvPr/>
            </p:nvSpPr>
            <p:spPr bwMode="auto">
              <a:xfrm>
                <a:off x="4241" y="2326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kumimoji="1" lang="zh-CN" altLang="en-US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  <a:cs typeface="Times New Roman" pitchFamily="18" charset="0"/>
                  </a:rPr>
                  <a:t>、</a:t>
                </a:r>
              </a:p>
            </p:txBody>
          </p:sp>
        </p:grpSp>
      </p:grpSp>
      <p:sp>
        <p:nvSpPr>
          <p:cNvPr id="394273" name="Rectangle 33"/>
          <p:cNvSpPr>
            <a:spLocks noChangeArrowheads="1"/>
          </p:cNvSpPr>
          <p:nvPr/>
        </p:nvSpPr>
        <p:spPr bwMode="auto">
          <a:xfrm>
            <a:off x="601663" y="1341438"/>
            <a:ext cx="368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1. </a:t>
            </a:r>
            <a:r>
              <a:rPr kumimoji="1" lang="zh-CN" altLang="en-US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最小项的定义</a:t>
            </a:r>
          </a:p>
        </p:txBody>
      </p:sp>
      <p:sp>
        <p:nvSpPr>
          <p:cNvPr id="394276" name="Rectangle 36"/>
          <p:cNvSpPr>
            <a:spLocks noChangeArrowheads="1"/>
          </p:cNvSpPr>
          <p:nvPr/>
        </p:nvSpPr>
        <p:spPr bwMode="auto">
          <a:xfrm>
            <a:off x="657225" y="487363"/>
            <a:ext cx="657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2.2 .2</a:t>
            </a:r>
            <a:r>
              <a:rPr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最小项与最小项表达式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8681" y="2924930"/>
            <a:ext cx="4830168" cy="1877886"/>
          </a:xfrm>
          <a:prstGeom prst="rect">
            <a:avLst/>
          </a:prstGeom>
          <a:solidFill>
            <a:srgbClr val="00CC99"/>
          </a:solidFill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①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是乘积项；</a:t>
            </a:r>
            <a:endParaRPr lang="en-US" altLang="zh-CN" sz="20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②包含了全部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个变量；</a:t>
            </a:r>
            <a:endParaRPr lang="en-US" altLang="zh-CN" sz="20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③每个变量只出现一次</a:t>
            </a:r>
            <a:endParaRPr lang="en-US" altLang="zh-CN" sz="20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④出现的可以是原变量，也可以是反变量</a:t>
            </a: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907" y="1412720"/>
            <a:ext cx="9144000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indent="269875" algn="l" eaLnBrk="0" hangingPunct="0">
              <a:lnSpc>
                <a:spcPct val="165000"/>
              </a:lnSpc>
              <a:tabLst>
                <a:tab pos="630238" algn="l"/>
                <a:tab pos="4392613" algn="r"/>
              </a:tabLst>
            </a:pP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个变量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1, 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2, 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…, </a:t>
            </a:r>
            <a:r>
              <a:rPr kumimoji="1" lang="en-US" altLang="zh-CN" sz="2400" i="1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的最小项是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个因子的乘积，每个变量都以它的原变量或非变量的形式在乘积项中出现，且仅出现一次。</a:t>
            </a:r>
            <a:endParaRPr kumimoji="1" lang="zh-CN" altLang="en-US" sz="2400" dirty="0">
              <a:latin typeface="Times New Roman" pitchFamily="18" charset="0"/>
              <a:ea typeface="楷体_GB2312" pitchFamily="49" charset="-122"/>
            </a:endParaRPr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760230" y="5369719"/>
            <a:ext cx="6518275" cy="500062"/>
            <a:chOff x="574" y="3433"/>
            <a:chExt cx="4106" cy="315"/>
          </a:xfrm>
        </p:grpSpPr>
        <p:graphicFrame>
          <p:nvGraphicFramePr>
            <p:cNvPr id="5" name="Object 5"/>
            <p:cNvGraphicFramePr>
              <a:graphicFrameLocks noChangeAspect="1"/>
            </p:cNvGraphicFramePr>
            <p:nvPr/>
          </p:nvGraphicFramePr>
          <p:xfrm>
            <a:off x="1066" y="3443"/>
            <a:ext cx="408" cy="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74" name="公式" r:id="rId3" imgW="241200" imgH="177480" progId="Equation.3">
                    <p:embed/>
                  </p:oleObj>
                </mc:Choice>
                <mc:Fallback>
                  <p:oleObj name="公式" r:id="rId3" imgW="24120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3443"/>
                          <a:ext cx="408" cy="3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4"/>
            <p:cNvGraphicFramePr>
              <a:graphicFrameLocks noChangeAspect="1"/>
            </p:cNvGraphicFramePr>
            <p:nvPr/>
          </p:nvGraphicFramePr>
          <p:xfrm>
            <a:off x="1655" y="3433"/>
            <a:ext cx="635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75" name="公式" r:id="rId5" imgW="406080" imgH="203040" progId="Equation.3">
                    <p:embed/>
                  </p:oleObj>
                </mc:Choice>
                <mc:Fallback>
                  <p:oleObj name="公式" r:id="rId5" imgW="4060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5" y="3433"/>
                          <a:ext cx="635" cy="3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18"/>
            <p:cNvSpPr>
              <a:spLocks noChangeArrowheads="1"/>
            </p:cNvSpPr>
            <p:nvPr/>
          </p:nvSpPr>
          <p:spPr bwMode="auto">
            <a:xfrm>
              <a:off x="1428" y="346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、</a:t>
              </a:r>
            </a:p>
          </p:txBody>
        </p:sp>
        <p:sp>
          <p:nvSpPr>
            <p:cNvPr id="8" name="Rectangle 24"/>
            <p:cNvSpPr>
              <a:spLocks noChangeArrowheads="1"/>
            </p:cNvSpPr>
            <p:nvPr/>
          </p:nvSpPr>
          <p:spPr bwMode="auto">
            <a:xfrm>
              <a:off x="574" y="3452"/>
              <a:ext cx="410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                                  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、</a:t>
              </a:r>
              <a:r>
                <a:rPr kumimoji="1" lang="en-US" altLang="zh-CN" sz="2400" i="1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(</a:t>
              </a:r>
              <a:r>
                <a:rPr kumimoji="1" lang="en-US" altLang="zh-CN" sz="2400" i="1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B+C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)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等则不是最小项。</a:t>
              </a:r>
            </a:p>
          </p:txBody>
        </p:sp>
      </p:grpSp>
      <p:sp>
        <p:nvSpPr>
          <p:cNvPr id="9" name="爆炸形 1 8"/>
          <p:cNvSpPr/>
          <p:nvPr/>
        </p:nvSpPr>
        <p:spPr bwMode="auto">
          <a:xfrm>
            <a:off x="7452400" y="3356990"/>
            <a:ext cx="1296180" cy="1229796"/>
          </a:xfrm>
          <a:prstGeom prst="irregularSeal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宋体" pitchFamily="2" charset="-122"/>
              </a:rPr>
              <a:t>难点</a:t>
            </a:r>
          </a:p>
        </p:txBody>
      </p:sp>
    </p:spTree>
    <p:extLst>
      <p:ext uri="{BB962C8B-B14F-4D97-AF65-F5344CB8AC3E}">
        <p14:creationId xmlns:p14="http://schemas.microsoft.com/office/powerpoint/2010/main" val="365038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87" name="Rectangle 23"/>
          <p:cNvSpPr>
            <a:spLocks noChangeArrowheads="1"/>
          </p:cNvSpPr>
          <p:nvPr/>
        </p:nvSpPr>
        <p:spPr bwMode="auto">
          <a:xfrm>
            <a:off x="1196975" y="2174875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9688" name="Rectangle 24"/>
          <p:cNvSpPr>
            <a:spLocks noChangeArrowheads="1"/>
          </p:cNvSpPr>
          <p:nvPr/>
        </p:nvSpPr>
        <p:spPr bwMode="auto">
          <a:xfrm>
            <a:off x="1196975" y="2174875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9689" name="Rectangle 25"/>
          <p:cNvSpPr>
            <a:spLocks noChangeArrowheads="1"/>
          </p:cNvSpPr>
          <p:nvPr/>
        </p:nvSpPr>
        <p:spPr bwMode="auto">
          <a:xfrm>
            <a:off x="1196975" y="2174875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9690" name="Rectangle 26"/>
          <p:cNvSpPr>
            <a:spLocks noChangeArrowheads="1"/>
          </p:cNvSpPr>
          <p:nvPr/>
        </p:nvSpPr>
        <p:spPr bwMode="auto">
          <a:xfrm>
            <a:off x="1196975" y="2174875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9691" name="Rectangle 27"/>
          <p:cNvSpPr>
            <a:spLocks noChangeArrowheads="1"/>
          </p:cNvSpPr>
          <p:nvPr/>
        </p:nvSpPr>
        <p:spPr bwMode="auto">
          <a:xfrm>
            <a:off x="1196975" y="2174875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9692" name="Line 28"/>
          <p:cNvSpPr>
            <a:spLocks noChangeShapeType="1"/>
          </p:cNvSpPr>
          <p:nvPr/>
        </p:nvSpPr>
        <p:spPr bwMode="auto">
          <a:xfrm>
            <a:off x="8686800" y="836613"/>
            <a:ext cx="0" cy="5283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9693" name="Rectangle 29"/>
          <p:cNvSpPr>
            <a:spLocks noChangeArrowheads="1"/>
          </p:cNvSpPr>
          <p:nvPr/>
        </p:nvSpPr>
        <p:spPr bwMode="auto">
          <a:xfrm>
            <a:off x="654050" y="5805488"/>
            <a:ext cx="8239125" cy="555625"/>
          </a:xfrm>
          <a:prstGeom prst="rect">
            <a:avLst/>
          </a:prstGeom>
          <a:noFill/>
          <a:ln w="254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76225" algn="l">
              <a:lnSpc>
                <a:spcPct val="120000"/>
              </a:lnSpc>
              <a:buFont typeface="Wingdings" pitchFamily="2" charset="2"/>
              <a:buChar char="l"/>
              <a:tabLst>
                <a:tab pos="630238" algn="l"/>
                <a:tab pos="4392613" algn="r"/>
              </a:tabLst>
            </a:pP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全体最小项之和为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369694" name="Rectangle 30"/>
          <p:cNvSpPr>
            <a:spLocks noChangeArrowheads="1"/>
          </p:cNvSpPr>
          <p:nvPr/>
        </p:nvSpPr>
        <p:spPr bwMode="auto">
          <a:xfrm>
            <a:off x="611450" y="4981759"/>
            <a:ext cx="8235950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对于任意一个最小项，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只有一组变量取值使得它的值为</a:t>
            </a:r>
            <a:r>
              <a:rPr lang="en-US" altLang="zh-CN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； </a:t>
            </a:r>
          </a:p>
        </p:txBody>
      </p:sp>
      <p:sp>
        <p:nvSpPr>
          <p:cNvPr id="369695" name="Rectangle 31"/>
          <p:cNvSpPr>
            <a:spLocks noChangeArrowheads="1"/>
          </p:cNvSpPr>
          <p:nvPr/>
        </p:nvSpPr>
        <p:spPr bwMode="auto">
          <a:xfrm>
            <a:off x="639763" y="5420140"/>
            <a:ext cx="724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任意两个最小项的乘积为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</p:txBody>
      </p:sp>
      <p:sp>
        <p:nvSpPr>
          <p:cNvPr id="369696" name="Rectangle 32" descr="羊皮纸"/>
          <p:cNvSpPr>
            <a:spLocks noChangeArrowheads="1"/>
          </p:cNvSpPr>
          <p:nvPr/>
        </p:nvSpPr>
        <p:spPr bwMode="auto">
          <a:xfrm>
            <a:off x="584200" y="1271588"/>
            <a:ext cx="1665288" cy="3636962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69705" name="Group 41"/>
          <p:cNvGraphicFramePr>
            <a:graphicFrameLocks noGrp="1"/>
          </p:cNvGraphicFramePr>
          <p:nvPr/>
        </p:nvGraphicFramePr>
        <p:xfrm>
          <a:off x="538163" y="1317625"/>
          <a:ext cx="8164512" cy="3670935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971550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o"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69818" name="Group 154"/>
          <p:cNvGrpSpPr>
            <a:grpSpLocks/>
          </p:cNvGrpSpPr>
          <p:nvPr/>
        </p:nvGrpSpPr>
        <p:grpSpPr bwMode="auto">
          <a:xfrm>
            <a:off x="2278063" y="1347788"/>
            <a:ext cx="6353175" cy="357187"/>
            <a:chOff x="1339" y="1357"/>
            <a:chExt cx="4002" cy="225"/>
          </a:xfrm>
        </p:grpSpPr>
        <p:graphicFrame>
          <p:nvGraphicFramePr>
            <p:cNvPr id="369819" name="Object 155"/>
            <p:cNvGraphicFramePr>
              <a:graphicFrameLocks noChangeAspect="1"/>
            </p:cNvGraphicFramePr>
            <p:nvPr/>
          </p:nvGraphicFramePr>
          <p:xfrm>
            <a:off x="1873" y="1358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66" name="公式" r:id="rId4" imgW="406080" imgH="203040" progId="Equation.3">
                    <p:embed/>
                  </p:oleObj>
                </mc:Choice>
                <mc:Fallback>
                  <p:oleObj name="公式" r:id="rId4" imgW="406080" imgH="203040" progId="Equation.3">
                    <p:embed/>
                    <p:pic>
                      <p:nvPicPr>
                        <p:cNvPr id="0" name="Object 1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" y="1358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0" name="Object 156"/>
            <p:cNvGraphicFramePr>
              <a:graphicFrameLocks noChangeAspect="1"/>
            </p:cNvGraphicFramePr>
            <p:nvPr/>
          </p:nvGraphicFramePr>
          <p:xfrm>
            <a:off x="2880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67" name="公式" r:id="rId6" imgW="393480" imgH="203040" progId="Equation.3">
                    <p:embed/>
                  </p:oleObj>
                </mc:Choice>
                <mc:Fallback>
                  <p:oleObj name="公式" r:id="rId6" imgW="393480" imgH="203040" progId="Equation.3">
                    <p:embed/>
                    <p:pic>
                      <p:nvPicPr>
                        <p:cNvPr id="0" name="Object 1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1" name="Object 157"/>
            <p:cNvGraphicFramePr>
              <a:graphicFrameLocks noChangeAspect="1"/>
            </p:cNvGraphicFramePr>
            <p:nvPr/>
          </p:nvGraphicFramePr>
          <p:xfrm>
            <a:off x="3386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68" name="公式" r:id="rId8" imgW="406080" imgH="203040" progId="Equation.3">
                    <p:embed/>
                  </p:oleObj>
                </mc:Choice>
                <mc:Fallback>
                  <p:oleObj name="公式" r:id="rId8" imgW="406080" imgH="203040" progId="Equation.3">
                    <p:embed/>
                    <p:pic>
                      <p:nvPicPr>
                        <p:cNvPr id="0" name="Object 1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2" name="Object 158"/>
            <p:cNvGraphicFramePr>
              <a:graphicFrameLocks noChangeAspect="1"/>
            </p:cNvGraphicFramePr>
            <p:nvPr/>
          </p:nvGraphicFramePr>
          <p:xfrm>
            <a:off x="1339" y="1358"/>
            <a:ext cx="46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69" name="公式" r:id="rId10" imgW="419040" imgH="203040" progId="Equation.3">
                    <p:embed/>
                  </p:oleObj>
                </mc:Choice>
                <mc:Fallback>
                  <p:oleObj name="公式" r:id="rId10" imgW="419040" imgH="203040" progId="Equation.3">
                    <p:embed/>
                    <p:pic>
                      <p:nvPicPr>
                        <p:cNvPr id="0" name="Object 1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9" y="1358"/>
                          <a:ext cx="462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3" name="Object 159"/>
            <p:cNvGraphicFramePr>
              <a:graphicFrameLocks noChangeAspect="1"/>
            </p:cNvGraphicFramePr>
            <p:nvPr/>
          </p:nvGraphicFramePr>
          <p:xfrm>
            <a:off x="3907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0" name="公式" r:id="rId12" imgW="393480" imgH="203040" progId="Equation.3">
                    <p:embed/>
                  </p:oleObj>
                </mc:Choice>
                <mc:Fallback>
                  <p:oleObj name="公式" r:id="rId12" imgW="393480" imgH="203040" progId="Equation.3">
                    <p:embed/>
                    <p:pic>
                      <p:nvPicPr>
                        <p:cNvPr id="0" name="Object 1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7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4" name="Object 160"/>
            <p:cNvGraphicFramePr>
              <a:graphicFrameLocks noChangeAspect="1"/>
            </p:cNvGraphicFramePr>
            <p:nvPr/>
          </p:nvGraphicFramePr>
          <p:xfrm>
            <a:off x="4414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1" name="公式" r:id="rId14" imgW="393480" imgH="203040" progId="Equation.3">
                    <p:embed/>
                  </p:oleObj>
                </mc:Choice>
                <mc:Fallback>
                  <p:oleObj name="公式" r:id="rId14" imgW="393480" imgH="203040" progId="Equation.3">
                    <p:embed/>
                    <p:pic>
                      <p:nvPicPr>
                        <p:cNvPr id="0" name="Object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4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5" name="Object 161"/>
            <p:cNvGraphicFramePr>
              <a:graphicFrameLocks noChangeAspect="1"/>
            </p:cNvGraphicFramePr>
            <p:nvPr/>
          </p:nvGraphicFramePr>
          <p:xfrm>
            <a:off x="4921" y="1371"/>
            <a:ext cx="420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2" name="公式" r:id="rId16" imgW="380880" imgH="177480" progId="Equation.3">
                    <p:embed/>
                  </p:oleObj>
                </mc:Choice>
                <mc:Fallback>
                  <p:oleObj name="公式" r:id="rId16" imgW="380880" imgH="177480" progId="Equation.3">
                    <p:embed/>
                    <p:pic>
                      <p:nvPicPr>
                        <p:cNvPr id="0" name="Object 1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1371"/>
                          <a:ext cx="420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26" name="Object 162"/>
            <p:cNvGraphicFramePr>
              <a:graphicFrameLocks noChangeAspect="1"/>
            </p:cNvGraphicFramePr>
            <p:nvPr/>
          </p:nvGraphicFramePr>
          <p:xfrm>
            <a:off x="2352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3" name="公式" r:id="rId18" imgW="406080" imgH="203040" progId="Equation.3">
                    <p:embed/>
                  </p:oleObj>
                </mc:Choice>
                <mc:Fallback>
                  <p:oleObj name="公式" r:id="rId18" imgW="406080" imgH="203040" progId="Equation.3">
                    <p:embed/>
                    <p:pic>
                      <p:nvPicPr>
                        <p:cNvPr id="0" name="Object 1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9835" name="Group 171"/>
          <p:cNvGrpSpPr>
            <a:grpSpLocks/>
          </p:cNvGrpSpPr>
          <p:nvPr/>
        </p:nvGrpSpPr>
        <p:grpSpPr bwMode="auto">
          <a:xfrm>
            <a:off x="685800" y="1397000"/>
            <a:ext cx="1371600" cy="311150"/>
            <a:chOff x="336" y="1388"/>
            <a:chExt cx="864" cy="196"/>
          </a:xfrm>
        </p:grpSpPr>
        <p:graphicFrame>
          <p:nvGraphicFramePr>
            <p:cNvPr id="369836" name="Object 172"/>
            <p:cNvGraphicFramePr>
              <a:graphicFrameLocks noChangeAspect="1"/>
            </p:cNvGraphicFramePr>
            <p:nvPr/>
          </p:nvGraphicFramePr>
          <p:xfrm>
            <a:off x="336" y="1395"/>
            <a:ext cx="182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4" name="Equation" r:id="rId20" imgW="164880" imgH="164880" progId="Equation.3">
                    <p:embed/>
                  </p:oleObj>
                </mc:Choice>
                <mc:Fallback>
                  <p:oleObj name="Equation" r:id="rId20" imgW="164880" imgH="164880" progId="Equation.3">
                    <p:embed/>
                    <p:pic>
                      <p:nvPicPr>
                        <p:cNvPr id="0" name="Object 1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395"/>
                          <a:ext cx="182" cy="1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37" name="Object 173"/>
            <p:cNvGraphicFramePr>
              <a:graphicFrameLocks noChangeAspect="1"/>
            </p:cNvGraphicFramePr>
            <p:nvPr/>
          </p:nvGraphicFramePr>
          <p:xfrm>
            <a:off x="677" y="1395"/>
            <a:ext cx="182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5" name="Equation" r:id="rId22" imgW="164880" imgH="164880" progId="Equation.3">
                    <p:embed/>
                  </p:oleObj>
                </mc:Choice>
                <mc:Fallback>
                  <p:oleObj name="Equation" r:id="rId22" imgW="164880" imgH="164880" progId="Equation.3">
                    <p:embed/>
                    <p:pic>
                      <p:nvPicPr>
                        <p:cNvPr id="0" name="Object 1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7" y="1395"/>
                          <a:ext cx="182" cy="1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838" name="Object 174"/>
            <p:cNvGraphicFramePr>
              <a:graphicFrameLocks noChangeAspect="1"/>
            </p:cNvGraphicFramePr>
            <p:nvPr/>
          </p:nvGraphicFramePr>
          <p:xfrm>
            <a:off x="1018" y="1388"/>
            <a:ext cx="182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76" name="Equation" r:id="rId24" imgW="164880" imgH="177480" progId="Equation.3">
                    <p:embed/>
                  </p:oleObj>
                </mc:Choice>
                <mc:Fallback>
                  <p:oleObj name="Equation" r:id="rId24" imgW="164880" imgH="177480" progId="Equation.3">
                    <p:embed/>
                    <p:pic>
                      <p:nvPicPr>
                        <p:cNvPr id="0" name="Object 1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8" y="1388"/>
                          <a:ext cx="182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9839" name="Group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23799"/>
              </p:ext>
            </p:extLst>
          </p:nvPr>
        </p:nvGraphicFramePr>
        <p:xfrm>
          <a:off x="533400" y="170815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9875" name="Group 2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940120"/>
              </p:ext>
            </p:extLst>
          </p:nvPr>
        </p:nvGraphicFramePr>
        <p:xfrm>
          <a:off x="533400" y="208915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9911" name="Group 2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909526"/>
              </p:ext>
            </p:extLst>
          </p:nvPr>
        </p:nvGraphicFramePr>
        <p:xfrm>
          <a:off x="533400" y="247015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9947" name="Group 2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108686"/>
              </p:ext>
            </p:extLst>
          </p:nvPr>
        </p:nvGraphicFramePr>
        <p:xfrm>
          <a:off x="533400" y="3360738"/>
          <a:ext cx="8164513" cy="404813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04813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9983" name="Group 3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394542"/>
              </p:ext>
            </p:extLst>
          </p:nvPr>
        </p:nvGraphicFramePr>
        <p:xfrm>
          <a:off x="533400" y="2913063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5718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0019" name="Group 3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840213"/>
              </p:ext>
            </p:extLst>
          </p:nvPr>
        </p:nvGraphicFramePr>
        <p:xfrm>
          <a:off x="533400" y="3751263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0055" name="Group 3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816873"/>
              </p:ext>
            </p:extLst>
          </p:nvPr>
        </p:nvGraphicFramePr>
        <p:xfrm>
          <a:off x="533400" y="414655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0091" name="Group 4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262503"/>
              </p:ext>
            </p:extLst>
          </p:nvPr>
        </p:nvGraphicFramePr>
        <p:xfrm>
          <a:off x="533400" y="4513263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70127" name="Rectangle 463"/>
          <p:cNvSpPr>
            <a:spLocks noChangeArrowheads="1"/>
          </p:cNvSpPr>
          <p:nvPr/>
        </p:nvSpPr>
        <p:spPr bwMode="auto">
          <a:xfrm>
            <a:off x="3348038" y="549275"/>
            <a:ext cx="462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三个变量的所有最小项的真值表</a:t>
            </a:r>
            <a:r>
              <a:rPr lang="zh-CN" altLang="en-US" sz="2400" b="0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370128" name="Rectangle 464"/>
          <p:cNvSpPr>
            <a:spLocks noChangeArrowheads="1"/>
          </p:cNvSpPr>
          <p:nvPr/>
        </p:nvSpPr>
        <p:spPr bwMode="auto">
          <a:xfrm>
            <a:off x="611188" y="549275"/>
            <a:ext cx="253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algn="l"/>
            <a:r>
              <a:rPr lang="en-US" altLang="zh-CN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最小项的性质</a:t>
            </a:r>
            <a:r>
              <a:rPr lang="zh-CN" altLang="en-US" sz="2100" b="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9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9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9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2020887" y="1771650"/>
            <a:ext cx="6532563" cy="39600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宋体" pitchFamily="2" charset="-122"/>
            </a:endParaRPr>
          </a:p>
        </p:txBody>
      </p:sp>
      <p:sp>
        <p:nvSpPr>
          <p:cNvPr id="367649" name="Rectangle 33"/>
          <p:cNvSpPr>
            <a:spLocks noChangeArrowheads="1"/>
          </p:cNvSpPr>
          <p:nvPr/>
        </p:nvSpPr>
        <p:spPr bwMode="auto">
          <a:xfrm>
            <a:off x="755650" y="476250"/>
            <a:ext cx="2530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algn="l"/>
            <a:r>
              <a:rPr lang="en-US" altLang="zh-CN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最小项的编号</a:t>
            </a:r>
            <a:r>
              <a:rPr lang="zh-CN" altLang="en-US" sz="2100" b="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367650" name="Rectangle 34"/>
          <p:cNvSpPr>
            <a:spLocks noChangeArrowheads="1"/>
          </p:cNvSpPr>
          <p:nvPr/>
        </p:nvSpPr>
        <p:spPr bwMode="auto">
          <a:xfrm>
            <a:off x="1196975" y="2246313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7651" name="Rectangle 35"/>
          <p:cNvSpPr>
            <a:spLocks noChangeArrowheads="1"/>
          </p:cNvSpPr>
          <p:nvPr/>
        </p:nvSpPr>
        <p:spPr bwMode="auto">
          <a:xfrm>
            <a:off x="1196975" y="2246313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7652" name="Rectangle 36"/>
          <p:cNvSpPr>
            <a:spLocks noChangeArrowheads="1"/>
          </p:cNvSpPr>
          <p:nvPr/>
        </p:nvSpPr>
        <p:spPr bwMode="auto">
          <a:xfrm>
            <a:off x="1196975" y="2246313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7653" name="Rectangle 37"/>
          <p:cNvSpPr>
            <a:spLocks noChangeArrowheads="1"/>
          </p:cNvSpPr>
          <p:nvPr/>
        </p:nvSpPr>
        <p:spPr bwMode="auto">
          <a:xfrm>
            <a:off x="1196975" y="2246313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67654" name="Rectangle 38"/>
          <p:cNvSpPr>
            <a:spLocks noChangeArrowheads="1"/>
          </p:cNvSpPr>
          <p:nvPr/>
        </p:nvSpPr>
        <p:spPr bwMode="auto">
          <a:xfrm>
            <a:off x="1196975" y="2246313"/>
            <a:ext cx="431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67655" name="Group 39"/>
          <p:cNvGraphicFramePr>
            <a:graphicFrameLocks noGrp="1"/>
          </p:cNvGraphicFramePr>
          <p:nvPr/>
        </p:nvGraphicFramePr>
        <p:xfrm>
          <a:off x="385763" y="1781175"/>
          <a:ext cx="8164512" cy="3579495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971550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67768" name="Group 152"/>
          <p:cNvGrpSpPr>
            <a:grpSpLocks/>
          </p:cNvGrpSpPr>
          <p:nvPr/>
        </p:nvGrpSpPr>
        <p:grpSpPr bwMode="auto">
          <a:xfrm>
            <a:off x="6356350" y="2249488"/>
            <a:ext cx="0" cy="263525"/>
            <a:chOff x="1339" y="1357"/>
            <a:chExt cx="4002" cy="225"/>
          </a:xfrm>
        </p:grpSpPr>
        <p:graphicFrame>
          <p:nvGraphicFramePr>
            <p:cNvPr id="367769" name="Object 153"/>
            <p:cNvGraphicFramePr>
              <a:graphicFrameLocks noChangeAspect="1"/>
            </p:cNvGraphicFramePr>
            <p:nvPr/>
          </p:nvGraphicFramePr>
          <p:xfrm>
            <a:off x="1873" y="1358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65" name="公式" r:id="rId4" imgW="406080" imgH="203040" progId="Equation.3">
                    <p:embed/>
                  </p:oleObj>
                </mc:Choice>
                <mc:Fallback>
                  <p:oleObj name="公式" r:id="rId4" imgW="406080" imgH="203040" progId="Equation.3">
                    <p:embed/>
                    <p:pic>
                      <p:nvPicPr>
                        <p:cNvPr id="0" name="Object 1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" y="1358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0" name="Object 154"/>
            <p:cNvGraphicFramePr>
              <a:graphicFrameLocks noChangeAspect="1"/>
            </p:cNvGraphicFramePr>
            <p:nvPr/>
          </p:nvGraphicFramePr>
          <p:xfrm>
            <a:off x="2880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66" name="公式" r:id="rId6" imgW="393480" imgH="203040" progId="Equation.3">
                    <p:embed/>
                  </p:oleObj>
                </mc:Choice>
                <mc:Fallback>
                  <p:oleObj name="公式" r:id="rId6" imgW="393480" imgH="203040" progId="Equation.3">
                    <p:embed/>
                    <p:pic>
                      <p:nvPicPr>
                        <p:cNvPr id="0" name="Object 1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1" name="Object 155"/>
            <p:cNvGraphicFramePr>
              <a:graphicFrameLocks noChangeAspect="1"/>
            </p:cNvGraphicFramePr>
            <p:nvPr/>
          </p:nvGraphicFramePr>
          <p:xfrm>
            <a:off x="3386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67" name="公式" r:id="rId8" imgW="406080" imgH="203040" progId="Equation.3">
                    <p:embed/>
                  </p:oleObj>
                </mc:Choice>
                <mc:Fallback>
                  <p:oleObj name="公式" r:id="rId8" imgW="406080" imgH="203040" progId="Equation.3">
                    <p:embed/>
                    <p:pic>
                      <p:nvPicPr>
                        <p:cNvPr id="0" name="Object 1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2" name="Object 156"/>
            <p:cNvGraphicFramePr>
              <a:graphicFrameLocks noChangeAspect="1"/>
            </p:cNvGraphicFramePr>
            <p:nvPr/>
          </p:nvGraphicFramePr>
          <p:xfrm>
            <a:off x="1339" y="1358"/>
            <a:ext cx="46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68" name="公式" r:id="rId10" imgW="419040" imgH="203040" progId="Equation.3">
                    <p:embed/>
                  </p:oleObj>
                </mc:Choice>
                <mc:Fallback>
                  <p:oleObj name="公式" r:id="rId10" imgW="419040" imgH="203040" progId="Equation.3">
                    <p:embed/>
                    <p:pic>
                      <p:nvPicPr>
                        <p:cNvPr id="0" name="Object 1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9" y="1358"/>
                          <a:ext cx="462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3" name="Object 157"/>
            <p:cNvGraphicFramePr>
              <a:graphicFrameLocks noChangeAspect="1"/>
            </p:cNvGraphicFramePr>
            <p:nvPr/>
          </p:nvGraphicFramePr>
          <p:xfrm>
            <a:off x="3907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69" name="公式" r:id="rId12" imgW="393480" imgH="203040" progId="Equation.3">
                    <p:embed/>
                  </p:oleObj>
                </mc:Choice>
                <mc:Fallback>
                  <p:oleObj name="公式" r:id="rId12" imgW="393480" imgH="203040" progId="Equation.3">
                    <p:embed/>
                    <p:pic>
                      <p:nvPicPr>
                        <p:cNvPr id="0" name="Object 1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7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4" name="Object 158"/>
            <p:cNvGraphicFramePr>
              <a:graphicFrameLocks noChangeAspect="1"/>
            </p:cNvGraphicFramePr>
            <p:nvPr/>
          </p:nvGraphicFramePr>
          <p:xfrm>
            <a:off x="4414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0" name="公式" r:id="rId14" imgW="393480" imgH="203040" progId="Equation.3">
                    <p:embed/>
                  </p:oleObj>
                </mc:Choice>
                <mc:Fallback>
                  <p:oleObj name="公式" r:id="rId14" imgW="393480" imgH="203040" progId="Equation.3">
                    <p:embed/>
                    <p:pic>
                      <p:nvPicPr>
                        <p:cNvPr id="0" name="Object 1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4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5" name="Object 159"/>
            <p:cNvGraphicFramePr>
              <a:graphicFrameLocks noChangeAspect="1"/>
            </p:cNvGraphicFramePr>
            <p:nvPr/>
          </p:nvGraphicFramePr>
          <p:xfrm>
            <a:off x="4921" y="1371"/>
            <a:ext cx="420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1" name="公式" r:id="rId16" imgW="380880" imgH="177480" progId="Equation.3">
                    <p:embed/>
                  </p:oleObj>
                </mc:Choice>
                <mc:Fallback>
                  <p:oleObj name="公式" r:id="rId16" imgW="380880" imgH="177480" progId="Equation.3">
                    <p:embed/>
                    <p:pic>
                      <p:nvPicPr>
                        <p:cNvPr id="0" name="Object 1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1371"/>
                          <a:ext cx="420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76" name="Object 160"/>
            <p:cNvGraphicFramePr>
              <a:graphicFrameLocks noChangeAspect="1"/>
            </p:cNvGraphicFramePr>
            <p:nvPr/>
          </p:nvGraphicFramePr>
          <p:xfrm>
            <a:off x="2352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2" name="公式" r:id="rId18" imgW="406080" imgH="203040" progId="Equation.3">
                    <p:embed/>
                  </p:oleObj>
                </mc:Choice>
                <mc:Fallback>
                  <p:oleObj name="公式" r:id="rId18" imgW="406080" imgH="203040" progId="Equation.3">
                    <p:embed/>
                    <p:pic>
                      <p:nvPicPr>
                        <p:cNvPr id="0" name="Object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7778" name="Text Box 162"/>
          <p:cNvSpPr txBox="1">
            <a:spLocks noChangeArrowheads="1"/>
          </p:cNvSpPr>
          <p:nvPr/>
        </p:nvSpPr>
        <p:spPr bwMode="auto">
          <a:xfrm>
            <a:off x="2162175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0</a:t>
            </a:r>
          </a:p>
        </p:txBody>
      </p:sp>
      <p:sp>
        <p:nvSpPr>
          <p:cNvPr id="367779" name="Text Box 163"/>
          <p:cNvSpPr txBox="1">
            <a:spLocks noChangeArrowheads="1"/>
          </p:cNvSpPr>
          <p:nvPr/>
        </p:nvSpPr>
        <p:spPr bwMode="auto">
          <a:xfrm>
            <a:off x="2978150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1</a:t>
            </a:r>
          </a:p>
        </p:txBody>
      </p:sp>
      <p:sp>
        <p:nvSpPr>
          <p:cNvPr id="367780" name="Text Box 164"/>
          <p:cNvSpPr txBox="1">
            <a:spLocks noChangeArrowheads="1"/>
          </p:cNvSpPr>
          <p:nvPr/>
        </p:nvSpPr>
        <p:spPr bwMode="auto">
          <a:xfrm>
            <a:off x="3794125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2</a:t>
            </a:r>
          </a:p>
        </p:txBody>
      </p:sp>
      <p:sp>
        <p:nvSpPr>
          <p:cNvPr id="367781" name="Text Box 165"/>
          <p:cNvSpPr txBox="1">
            <a:spLocks noChangeArrowheads="1"/>
          </p:cNvSpPr>
          <p:nvPr/>
        </p:nvSpPr>
        <p:spPr bwMode="auto">
          <a:xfrm>
            <a:off x="4610100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3</a:t>
            </a:r>
          </a:p>
        </p:txBody>
      </p:sp>
      <p:sp>
        <p:nvSpPr>
          <p:cNvPr id="367782" name="Text Box 166"/>
          <p:cNvSpPr txBox="1">
            <a:spLocks noChangeArrowheads="1"/>
          </p:cNvSpPr>
          <p:nvPr/>
        </p:nvSpPr>
        <p:spPr bwMode="auto">
          <a:xfrm>
            <a:off x="5410200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4</a:t>
            </a:r>
          </a:p>
        </p:txBody>
      </p:sp>
      <p:sp>
        <p:nvSpPr>
          <p:cNvPr id="367783" name="Text Box 167"/>
          <p:cNvSpPr txBox="1">
            <a:spLocks noChangeArrowheads="1"/>
          </p:cNvSpPr>
          <p:nvPr/>
        </p:nvSpPr>
        <p:spPr bwMode="auto">
          <a:xfrm>
            <a:off x="6243638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5</a:t>
            </a:r>
          </a:p>
        </p:txBody>
      </p:sp>
      <p:sp>
        <p:nvSpPr>
          <p:cNvPr id="367784" name="Text Box 168"/>
          <p:cNvSpPr txBox="1">
            <a:spLocks noChangeArrowheads="1"/>
          </p:cNvSpPr>
          <p:nvPr/>
        </p:nvSpPr>
        <p:spPr bwMode="auto">
          <a:xfrm>
            <a:off x="7059613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6</a:t>
            </a:r>
          </a:p>
        </p:txBody>
      </p:sp>
      <p:sp>
        <p:nvSpPr>
          <p:cNvPr id="367785" name="Text Box 169"/>
          <p:cNvSpPr txBox="1">
            <a:spLocks noChangeArrowheads="1"/>
          </p:cNvSpPr>
          <p:nvPr/>
        </p:nvSpPr>
        <p:spPr bwMode="auto">
          <a:xfrm>
            <a:off x="7877175" y="1374775"/>
            <a:ext cx="676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2000" i="1">
                <a:solidFill>
                  <a:srgbClr val="000099"/>
                </a:solidFill>
                <a:ea typeface="楷体_GB2312" pitchFamily="49" charset="-122"/>
              </a:rPr>
              <a:t>m</a:t>
            </a:r>
            <a:r>
              <a:rPr kumimoji="0" lang="en-US" altLang="zh-CN" sz="2000" baseline="-25000">
                <a:solidFill>
                  <a:srgbClr val="000099"/>
                </a:solidFill>
                <a:ea typeface="楷体_GB2312" pitchFamily="49" charset="-122"/>
              </a:rPr>
              <a:t>7</a:t>
            </a:r>
          </a:p>
        </p:txBody>
      </p:sp>
      <p:sp>
        <p:nvSpPr>
          <p:cNvPr id="367786" name="Rectangle 170"/>
          <p:cNvSpPr>
            <a:spLocks noChangeArrowheads="1"/>
          </p:cNvSpPr>
          <p:nvPr/>
        </p:nvSpPr>
        <p:spPr bwMode="auto">
          <a:xfrm>
            <a:off x="279400" y="5373270"/>
            <a:ext cx="838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最小项的表示：通常用</a:t>
            </a:r>
            <a:r>
              <a:rPr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</a:t>
            </a:r>
            <a:r>
              <a:rPr lang="en-US" altLang="zh-CN" sz="2400" baseline="-25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表示最小项，</a:t>
            </a:r>
            <a:r>
              <a:rPr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表示最小项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下标</a:t>
            </a:r>
            <a:r>
              <a:rPr lang="en-US" altLang="zh-CN" sz="24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为最小项编号。 </a:t>
            </a:r>
          </a:p>
        </p:txBody>
      </p:sp>
      <p:grpSp>
        <p:nvGrpSpPr>
          <p:cNvPr id="367787" name="Group 171"/>
          <p:cNvGrpSpPr>
            <a:grpSpLocks/>
          </p:cNvGrpSpPr>
          <p:nvPr/>
        </p:nvGrpSpPr>
        <p:grpSpPr bwMode="auto">
          <a:xfrm>
            <a:off x="533400" y="1860550"/>
            <a:ext cx="1371600" cy="311150"/>
            <a:chOff x="336" y="1388"/>
            <a:chExt cx="864" cy="196"/>
          </a:xfrm>
        </p:grpSpPr>
        <p:graphicFrame>
          <p:nvGraphicFramePr>
            <p:cNvPr id="367788" name="Object 172"/>
            <p:cNvGraphicFramePr>
              <a:graphicFrameLocks noChangeAspect="1"/>
            </p:cNvGraphicFramePr>
            <p:nvPr/>
          </p:nvGraphicFramePr>
          <p:xfrm>
            <a:off x="336" y="1395"/>
            <a:ext cx="182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3" name="Equation" r:id="rId20" imgW="164880" imgH="164880" progId="Equation.3">
                    <p:embed/>
                  </p:oleObj>
                </mc:Choice>
                <mc:Fallback>
                  <p:oleObj name="Equation" r:id="rId20" imgW="164880" imgH="164880" progId="Equation.3">
                    <p:embed/>
                    <p:pic>
                      <p:nvPicPr>
                        <p:cNvPr id="0" name="Object 1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395"/>
                          <a:ext cx="182" cy="1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89" name="Object 173"/>
            <p:cNvGraphicFramePr>
              <a:graphicFrameLocks noChangeAspect="1"/>
            </p:cNvGraphicFramePr>
            <p:nvPr/>
          </p:nvGraphicFramePr>
          <p:xfrm>
            <a:off x="677" y="1395"/>
            <a:ext cx="182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4" name="Equation" r:id="rId22" imgW="164880" imgH="164880" progId="Equation.3">
                    <p:embed/>
                  </p:oleObj>
                </mc:Choice>
                <mc:Fallback>
                  <p:oleObj name="Equation" r:id="rId22" imgW="164880" imgH="164880" progId="Equation.3">
                    <p:embed/>
                    <p:pic>
                      <p:nvPicPr>
                        <p:cNvPr id="0" name="Object 1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7" y="1395"/>
                          <a:ext cx="182" cy="1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7790" name="Object 174"/>
            <p:cNvGraphicFramePr>
              <a:graphicFrameLocks noChangeAspect="1"/>
            </p:cNvGraphicFramePr>
            <p:nvPr/>
          </p:nvGraphicFramePr>
          <p:xfrm>
            <a:off x="1018" y="1388"/>
            <a:ext cx="182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5" name="Equation" r:id="rId24" imgW="164880" imgH="177480" progId="Equation.3">
                    <p:embed/>
                  </p:oleObj>
                </mc:Choice>
                <mc:Fallback>
                  <p:oleObj name="Equation" r:id="rId24" imgW="164880" imgH="177480" progId="Equation.3">
                    <p:embed/>
                    <p:pic>
                      <p:nvPicPr>
                        <p:cNvPr id="0" name="Object 1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8" y="1388"/>
                          <a:ext cx="182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7791" name="Group 175"/>
          <p:cNvGraphicFramePr>
            <a:graphicFrameLocks noGrp="1"/>
          </p:cNvGraphicFramePr>
          <p:nvPr/>
        </p:nvGraphicFramePr>
        <p:xfrm>
          <a:off x="381000" y="217170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7827" name="Group 211"/>
          <p:cNvGraphicFramePr>
            <a:graphicFrameLocks noGrp="1"/>
          </p:cNvGraphicFramePr>
          <p:nvPr/>
        </p:nvGraphicFramePr>
        <p:xfrm>
          <a:off x="381000" y="255270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7863" name="Group 247"/>
          <p:cNvGraphicFramePr>
            <a:graphicFrameLocks noGrp="1"/>
          </p:cNvGraphicFramePr>
          <p:nvPr/>
        </p:nvGraphicFramePr>
        <p:xfrm>
          <a:off x="381000" y="293370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7899" name="Group 283"/>
          <p:cNvGraphicFramePr>
            <a:graphicFrameLocks noGrp="1"/>
          </p:cNvGraphicFramePr>
          <p:nvPr/>
        </p:nvGraphicFramePr>
        <p:xfrm>
          <a:off x="381000" y="3819525"/>
          <a:ext cx="8164513" cy="409575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7935" name="Group 319"/>
          <p:cNvGraphicFramePr>
            <a:graphicFrameLocks noGrp="1"/>
          </p:cNvGraphicFramePr>
          <p:nvPr/>
        </p:nvGraphicFramePr>
        <p:xfrm>
          <a:off x="381000" y="3376613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7971" name="Group 355"/>
          <p:cNvGraphicFramePr>
            <a:graphicFrameLocks noGrp="1"/>
          </p:cNvGraphicFramePr>
          <p:nvPr/>
        </p:nvGraphicFramePr>
        <p:xfrm>
          <a:off x="381000" y="4214813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8007" name="Group 391"/>
          <p:cNvGraphicFramePr>
            <a:graphicFrameLocks noGrp="1"/>
          </p:cNvGraphicFramePr>
          <p:nvPr/>
        </p:nvGraphicFramePr>
        <p:xfrm>
          <a:off x="381000" y="4610100"/>
          <a:ext cx="8164513" cy="396240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8043" name="Group 4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956405"/>
              </p:ext>
            </p:extLst>
          </p:nvPr>
        </p:nvGraphicFramePr>
        <p:xfrm>
          <a:off x="381000" y="4976813"/>
          <a:ext cx="8164513" cy="396457"/>
        </p:xfrm>
        <a:graphic>
          <a:graphicData uri="http://schemas.openxmlformats.org/drawingml/2006/table">
            <a:tbl>
              <a:tblPr/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96457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630238" algn="l"/>
                          <a:tab pos="4392613" algn="r"/>
                        </a:tabLst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68079" name="Group 463"/>
          <p:cNvGrpSpPr>
            <a:grpSpLocks/>
          </p:cNvGrpSpPr>
          <p:nvPr/>
        </p:nvGrpSpPr>
        <p:grpSpPr bwMode="auto">
          <a:xfrm>
            <a:off x="6369050" y="2249488"/>
            <a:ext cx="0" cy="277812"/>
            <a:chOff x="1339" y="1357"/>
            <a:chExt cx="4002" cy="225"/>
          </a:xfrm>
        </p:grpSpPr>
        <p:graphicFrame>
          <p:nvGraphicFramePr>
            <p:cNvPr id="368080" name="Object 464"/>
            <p:cNvGraphicFramePr>
              <a:graphicFrameLocks noChangeAspect="1"/>
            </p:cNvGraphicFramePr>
            <p:nvPr/>
          </p:nvGraphicFramePr>
          <p:xfrm>
            <a:off x="1873" y="1358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6" name="公式" r:id="rId26" imgW="406080" imgH="203040" progId="Equation.3">
                    <p:embed/>
                  </p:oleObj>
                </mc:Choice>
                <mc:Fallback>
                  <p:oleObj name="公式" r:id="rId26" imgW="406080" imgH="203040" progId="Equation.3">
                    <p:embed/>
                    <p:pic>
                      <p:nvPicPr>
                        <p:cNvPr id="0" name="Object 4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" y="1358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1" name="Object 465"/>
            <p:cNvGraphicFramePr>
              <a:graphicFrameLocks noChangeAspect="1"/>
            </p:cNvGraphicFramePr>
            <p:nvPr/>
          </p:nvGraphicFramePr>
          <p:xfrm>
            <a:off x="2880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7" name="公式" r:id="rId28" imgW="393480" imgH="203040" progId="Equation.3">
                    <p:embed/>
                  </p:oleObj>
                </mc:Choice>
                <mc:Fallback>
                  <p:oleObj name="公式" r:id="rId28" imgW="393480" imgH="203040" progId="Equation.3">
                    <p:embed/>
                    <p:pic>
                      <p:nvPicPr>
                        <p:cNvPr id="0" name="Object 4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2" name="Object 466"/>
            <p:cNvGraphicFramePr>
              <a:graphicFrameLocks noChangeAspect="1"/>
            </p:cNvGraphicFramePr>
            <p:nvPr/>
          </p:nvGraphicFramePr>
          <p:xfrm>
            <a:off x="3386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8" name="公式" r:id="rId30" imgW="406080" imgH="203040" progId="Equation.3">
                    <p:embed/>
                  </p:oleObj>
                </mc:Choice>
                <mc:Fallback>
                  <p:oleObj name="公式" r:id="rId30" imgW="406080" imgH="203040" progId="Equation.3">
                    <p:embed/>
                    <p:pic>
                      <p:nvPicPr>
                        <p:cNvPr id="0" name="Object 4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3" name="Object 467"/>
            <p:cNvGraphicFramePr>
              <a:graphicFrameLocks noChangeAspect="1"/>
            </p:cNvGraphicFramePr>
            <p:nvPr/>
          </p:nvGraphicFramePr>
          <p:xfrm>
            <a:off x="1339" y="1358"/>
            <a:ext cx="46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79" name="公式" r:id="rId32" imgW="419040" imgH="203040" progId="Equation.3">
                    <p:embed/>
                  </p:oleObj>
                </mc:Choice>
                <mc:Fallback>
                  <p:oleObj name="公式" r:id="rId32" imgW="419040" imgH="203040" progId="Equation.3">
                    <p:embed/>
                    <p:pic>
                      <p:nvPicPr>
                        <p:cNvPr id="0" name="Object 4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9" y="1358"/>
                          <a:ext cx="462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4" name="Object 468"/>
            <p:cNvGraphicFramePr>
              <a:graphicFrameLocks noChangeAspect="1"/>
            </p:cNvGraphicFramePr>
            <p:nvPr/>
          </p:nvGraphicFramePr>
          <p:xfrm>
            <a:off x="3907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0" name="公式" r:id="rId34" imgW="393480" imgH="203040" progId="Equation.3">
                    <p:embed/>
                  </p:oleObj>
                </mc:Choice>
                <mc:Fallback>
                  <p:oleObj name="公式" r:id="rId34" imgW="393480" imgH="203040" progId="Equation.3">
                    <p:embed/>
                    <p:pic>
                      <p:nvPicPr>
                        <p:cNvPr id="0" name="Object 4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7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5" name="Object 469"/>
            <p:cNvGraphicFramePr>
              <a:graphicFrameLocks noChangeAspect="1"/>
            </p:cNvGraphicFramePr>
            <p:nvPr/>
          </p:nvGraphicFramePr>
          <p:xfrm>
            <a:off x="4414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1" name="公式" r:id="rId36" imgW="393480" imgH="203040" progId="Equation.3">
                    <p:embed/>
                  </p:oleObj>
                </mc:Choice>
                <mc:Fallback>
                  <p:oleObj name="公式" r:id="rId36" imgW="393480" imgH="203040" progId="Equation.3">
                    <p:embed/>
                    <p:pic>
                      <p:nvPicPr>
                        <p:cNvPr id="0" name="Object 4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4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6" name="Object 470"/>
            <p:cNvGraphicFramePr>
              <a:graphicFrameLocks noChangeAspect="1"/>
            </p:cNvGraphicFramePr>
            <p:nvPr/>
          </p:nvGraphicFramePr>
          <p:xfrm>
            <a:off x="4921" y="1371"/>
            <a:ext cx="420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2" name="公式" r:id="rId38" imgW="380880" imgH="177480" progId="Equation.3">
                    <p:embed/>
                  </p:oleObj>
                </mc:Choice>
                <mc:Fallback>
                  <p:oleObj name="公式" r:id="rId38" imgW="380880" imgH="177480" progId="Equation.3">
                    <p:embed/>
                    <p:pic>
                      <p:nvPicPr>
                        <p:cNvPr id="0" name="Object 4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1371"/>
                          <a:ext cx="420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87" name="Object 471"/>
            <p:cNvGraphicFramePr>
              <a:graphicFrameLocks noChangeAspect="1"/>
            </p:cNvGraphicFramePr>
            <p:nvPr/>
          </p:nvGraphicFramePr>
          <p:xfrm>
            <a:off x="2352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3" name="公式" r:id="rId40" imgW="406080" imgH="203040" progId="Equation.3">
                    <p:embed/>
                  </p:oleObj>
                </mc:Choice>
                <mc:Fallback>
                  <p:oleObj name="公式" r:id="rId40" imgW="406080" imgH="203040" progId="Equation.3">
                    <p:embed/>
                    <p:pic>
                      <p:nvPicPr>
                        <p:cNvPr id="0" name="Object 4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8088" name="Group 472"/>
          <p:cNvGrpSpPr>
            <a:grpSpLocks/>
          </p:cNvGrpSpPr>
          <p:nvPr/>
        </p:nvGrpSpPr>
        <p:grpSpPr bwMode="auto">
          <a:xfrm>
            <a:off x="2097088" y="1824038"/>
            <a:ext cx="6353175" cy="357187"/>
            <a:chOff x="1339" y="1357"/>
            <a:chExt cx="4002" cy="225"/>
          </a:xfrm>
        </p:grpSpPr>
        <p:graphicFrame>
          <p:nvGraphicFramePr>
            <p:cNvPr id="368089" name="Object 473"/>
            <p:cNvGraphicFramePr>
              <a:graphicFrameLocks noChangeAspect="1"/>
            </p:cNvGraphicFramePr>
            <p:nvPr/>
          </p:nvGraphicFramePr>
          <p:xfrm>
            <a:off x="1873" y="1358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4" name="公式" r:id="rId42" imgW="406080" imgH="203040" progId="Equation.3">
                    <p:embed/>
                  </p:oleObj>
                </mc:Choice>
                <mc:Fallback>
                  <p:oleObj name="公式" r:id="rId42" imgW="406080" imgH="203040" progId="Equation.3">
                    <p:embed/>
                    <p:pic>
                      <p:nvPicPr>
                        <p:cNvPr id="0" name="Object 4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" y="1358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0" name="Object 474"/>
            <p:cNvGraphicFramePr>
              <a:graphicFrameLocks noChangeAspect="1"/>
            </p:cNvGraphicFramePr>
            <p:nvPr/>
          </p:nvGraphicFramePr>
          <p:xfrm>
            <a:off x="2880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5" name="公式" r:id="rId44" imgW="393480" imgH="203040" progId="Equation.3">
                    <p:embed/>
                  </p:oleObj>
                </mc:Choice>
                <mc:Fallback>
                  <p:oleObj name="公式" r:id="rId44" imgW="393480" imgH="203040" progId="Equation.3">
                    <p:embed/>
                    <p:pic>
                      <p:nvPicPr>
                        <p:cNvPr id="0" name="Object 4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1" name="Object 475"/>
            <p:cNvGraphicFramePr>
              <a:graphicFrameLocks noChangeAspect="1"/>
            </p:cNvGraphicFramePr>
            <p:nvPr/>
          </p:nvGraphicFramePr>
          <p:xfrm>
            <a:off x="3386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6" name="公式" r:id="rId46" imgW="406080" imgH="203040" progId="Equation.3">
                    <p:embed/>
                  </p:oleObj>
                </mc:Choice>
                <mc:Fallback>
                  <p:oleObj name="公式" r:id="rId46" imgW="406080" imgH="203040" progId="Equation.3">
                    <p:embed/>
                    <p:pic>
                      <p:nvPicPr>
                        <p:cNvPr id="0" name="Object 4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2" name="Object 476"/>
            <p:cNvGraphicFramePr>
              <a:graphicFrameLocks noChangeAspect="1"/>
            </p:cNvGraphicFramePr>
            <p:nvPr/>
          </p:nvGraphicFramePr>
          <p:xfrm>
            <a:off x="1339" y="1358"/>
            <a:ext cx="462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7" name="公式" r:id="rId48" imgW="419040" imgH="203040" progId="Equation.3">
                    <p:embed/>
                  </p:oleObj>
                </mc:Choice>
                <mc:Fallback>
                  <p:oleObj name="公式" r:id="rId48" imgW="419040" imgH="203040" progId="Equation.3">
                    <p:embed/>
                    <p:pic>
                      <p:nvPicPr>
                        <p:cNvPr id="0" name="Object 4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9" y="1358"/>
                          <a:ext cx="462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3" name="Object 477"/>
            <p:cNvGraphicFramePr>
              <a:graphicFrameLocks noChangeAspect="1"/>
            </p:cNvGraphicFramePr>
            <p:nvPr/>
          </p:nvGraphicFramePr>
          <p:xfrm>
            <a:off x="3907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8" name="公式" r:id="rId50" imgW="393480" imgH="203040" progId="Equation.3">
                    <p:embed/>
                  </p:oleObj>
                </mc:Choice>
                <mc:Fallback>
                  <p:oleObj name="公式" r:id="rId50" imgW="393480" imgH="203040" progId="Equation.3">
                    <p:embed/>
                    <p:pic>
                      <p:nvPicPr>
                        <p:cNvPr id="0" name="Object 4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7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4" name="Object 478"/>
            <p:cNvGraphicFramePr>
              <a:graphicFrameLocks noChangeAspect="1"/>
            </p:cNvGraphicFramePr>
            <p:nvPr/>
          </p:nvGraphicFramePr>
          <p:xfrm>
            <a:off x="4414" y="1357"/>
            <a:ext cx="43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89" name="公式" r:id="rId52" imgW="393480" imgH="203040" progId="Equation.3">
                    <p:embed/>
                  </p:oleObj>
                </mc:Choice>
                <mc:Fallback>
                  <p:oleObj name="公式" r:id="rId52" imgW="393480" imgH="203040" progId="Equation.3">
                    <p:embed/>
                    <p:pic>
                      <p:nvPicPr>
                        <p:cNvPr id="0" name="Object 4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4" y="1357"/>
                          <a:ext cx="434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5" name="Object 479"/>
            <p:cNvGraphicFramePr>
              <a:graphicFrameLocks noChangeAspect="1"/>
            </p:cNvGraphicFramePr>
            <p:nvPr/>
          </p:nvGraphicFramePr>
          <p:xfrm>
            <a:off x="4921" y="1371"/>
            <a:ext cx="420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90" name="公式" r:id="rId54" imgW="380880" imgH="177480" progId="Equation.3">
                    <p:embed/>
                  </p:oleObj>
                </mc:Choice>
                <mc:Fallback>
                  <p:oleObj name="公式" r:id="rId54" imgW="380880" imgH="177480" progId="Equation.3">
                    <p:embed/>
                    <p:pic>
                      <p:nvPicPr>
                        <p:cNvPr id="0" name="Object 4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1371"/>
                          <a:ext cx="420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096" name="Object 480"/>
            <p:cNvGraphicFramePr>
              <a:graphicFrameLocks noChangeAspect="1"/>
            </p:cNvGraphicFramePr>
            <p:nvPr/>
          </p:nvGraphicFramePr>
          <p:xfrm>
            <a:off x="2352" y="1357"/>
            <a:ext cx="448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691" name="公式" r:id="rId56" imgW="406080" imgH="203040" progId="Equation.3">
                    <p:embed/>
                  </p:oleObj>
                </mc:Choice>
                <mc:Fallback>
                  <p:oleObj name="公式" r:id="rId56" imgW="406080" imgH="203040" progId="Equation.3">
                    <p:embed/>
                    <p:pic>
                      <p:nvPicPr>
                        <p:cNvPr id="0" name="Object 4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1357"/>
                          <a:ext cx="448" cy="2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1" name="Rectangle 29"/>
          <p:cNvSpPr>
            <a:spLocks noChangeArrowheads="1"/>
          </p:cNvSpPr>
          <p:nvPr/>
        </p:nvSpPr>
        <p:spPr bwMode="auto">
          <a:xfrm>
            <a:off x="2162175" y="5788768"/>
            <a:ext cx="6658415" cy="830997"/>
          </a:xfrm>
          <a:prstGeom prst="rect">
            <a:avLst/>
          </a:prstGeom>
          <a:solidFill>
            <a:srgbClr val="FFFF00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lnSpc>
                <a:spcPct val="120000"/>
              </a:lnSpc>
              <a:tabLst>
                <a:tab pos="630238" algn="l"/>
                <a:tab pos="4392613" algn="r"/>
              </a:tabLst>
            </a:pPr>
            <a:r>
              <a:rPr lang="en-US" altLang="zh-CN" sz="2000" i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i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: 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最小项中原变量用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表示，反变量用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0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表示，所对应的</a:t>
            </a:r>
            <a:r>
              <a:rPr lang="zh-CN" altLang="en-US" sz="2000" u="sng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十进制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数即为最小项的编号。</a:t>
            </a:r>
          </a:p>
        </p:txBody>
      </p:sp>
      <p:sp>
        <p:nvSpPr>
          <p:cNvPr id="59" name="Rectangle 29"/>
          <p:cNvSpPr>
            <a:spLocks noChangeArrowheads="1"/>
          </p:cNvSpPr>
          <p:nvPr/>
        </p:nvSpPr>
        <p:spPr bwMode="auto">
          <a:xfrm>
            <a:off x="3498678" y="76734"/>
            <a:ext cx="5127523" cy="936347"/>
          </a:xfrm>
          <a:prstGeom prst="rect">
            <a:avLst/>
          </a:prstGeom>
          <a:solidFill>
            <a:srgbClr val="FFFF00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lnSpc>
                <a:spcPct val="120000"/>
              </a:lnSpc>
              <a:tabLst>
                <a:tab pos="630238" algn="l"/>
                <a:tab pos="4392613" algn="r"/>
              </a:tabLst>
            </a:pPr>
            <a:r>
              <a:rPr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使最小项为</a:t>
            </a:r>
            <a:r>
              <a:rPr lang="en-US" altLang="zh-CN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</a:t>
            </a:r>
            <a:r>
              <a:rPr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的一组二进制数所对应的十进制数即为最小项的编号值。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368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6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6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67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6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6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6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6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7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7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6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36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36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36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36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36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7778" grpId="0" autoUpdateAnimBg="0"/>
      <p:bldP spid="367779" grpId="0" autoUpdateAnimBg="0"/>
      <p:bldP spid="367780" grpId="0" autoUpdateAnimBg="0"/>
      <p:bldP spid="367781" grpId="0" autoUpdateAnimBg="0"/>
      <p:bldP spid="367782" grpId="0" autoUpdateAnimBg="0"/>
      <p:bldP spid="367783" grpId="0" autoUpdateAnimBg="0"/>
      <p:bldP spid="367784" grpId="0" autoUpdateAnimBg="0"/>
      <p:bldP spid="367785" grpId="0" autoUpdateAnimBg="0"/>
      <p:bldP spid="36778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719" name="Rectangle 31"/>
          <p:cNvSpPr>
            <a:spLocks noChangeArrowheads="1"/>
          </p:cNvSpPr>
          <p:nvPr/>
        </p:nvSpPr>
        <p:spPr bwMode="auto">
          <a:xfrm>
            <a:off x="466725" y="495300"/>
            <a:ext cx="822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marL="838200" indent="-838200" algn="l"/>
            <a:r>
              <a:rPr lang="en-US" altLang="zh-CN" sz="2800" dirty="0">
                <a:solidFill>
                  <a:srgbClr val="A50021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4.  </a:t>
            </a:r>
            <a:r>
              <a:rPr kumimoji="1" lang="zh-CN" altLang="en-US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最小项表达式</a:t>
            </a:r>
            <a:r>
              <a:rPr lang="zh-CN" altLang="en-US" sz="28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370720" name="Object 32"/>
          <p:cNvGraphicFramePr>
            <a:graphicFrameLocks noChangeAspect="1"/>
          </p:cNvGraphicFramePr>
          <p:nvPr/>
        </p:nvGraphicFramePr>
        <p:xfrm>
          <a:off x="2095500" y="3963988"/>
          <a:ext cx="56261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947" name="Equation" r:id="rId3" imgW="2286000" imgH="241200" progId="Equation.DSMT4">
                  <p:embed/>
                </p:oleObj>
              </mc:Choice>
              <mc:Fallback>
                <p:oleObj name="Equation" r:id="rId3" imgW="2286000" imgH="2412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3963988"/>
                        <a:ext cx="56261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721" name="Rectangle 33"/>
          <p:cNvSpPr>
            <a:spLocks noChangeArrowheads="1"/>
          </p:cNvSpPr>
          <p:nvPr/>
        </p:nvSpPr>
        <p:spPr bwMode="auto">
          <a:xfrm>
            <a:off x="1187450" y="1983006"/>
            <a:ext cx="733583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70000"/>
              </a:lnSpc>
            </a:pP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  <a:p>
            <a:pPr algn="l">
              <a:lnSpc>
                <a:spcPct val="70000"/>
              </a:lnSpc>
              <a:buFont typeface="Wingdings" pitchFamily="2" charset="2"/>
              <a:buChar char="l"/>
            </a:pP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为</a:t>
            </a:r>
            <a:r>
              <a:rPr lang="zh-CN" altLang="en-US" sz="2400" dirty="0">
                <a:latin typeface="Arial"/>
                <a:ea typeface="楷体_GB2312" pitchFamily="49" charset="-122"/>
              </a:rPr>
              <a:t>“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与或</a:t>
            </a:r>
            <a:r>
              <a:rPr lang="zh-CN" altLang="en-US" sz="2400" dirty="0">
                <a:latin typeface="Arial"/>
                <a:ea typeface="楷体_GB2312" pitchFamily="49" charset="-122"/>
              </a:rPr>
              <a:t>”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逻辑表达式； </a:t>
            </a:r>
          </a:p>
          <a:p>
            <a:pPr algn="l">
              <a:lnSpc>
                <a:spcPct val="70000"/>
              </a:lnSpc>
            </a:pP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  <a:p>
            <a:pPr algn="l">
              <a:lnSpc>
                <a:spcPct val="70000"/>
              </a:lnSpc>
              <a:buFont typeface="Wingdings" pitchFamily="2" charset="2"/>
              <a:buChar char="l"/>
            </a:pP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 在</a:t>
            </a:r>
            <a:r>
              <a:rPr lang="zh-CN" altLang="en-US" sz="2400" dirty="0">
                <a:latin typeface="Arial"/>
                <a:ea typeface="楷体_GB2312" pitchFamily="49" charset="-122"/>
              </a:rPr>
              <a:t>“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与或</a:t>
            </a:r>
            <a:r>
              <a:rPr lang="zh-CN" altLang="en-US" sz="2400" dirty="0">
                <a:latin typeface="Arial"/>
                <a:ea typeface="楷体_GB2312" pitchFamily="49" charset="-122"/>
              </a:rPr>
              <a:t>”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式中的每个乘积项都是最小项。</a:t>
            </a:r>
          </a:p>
        </p:txBody>
      </p:sp>
      <p:grpSp>
        <p:nvGrpSpPr>
          <p:cNvPr id="370722" name="Group 34"/>
          <p:cNvGrpSpPr>
            <a:grpSpLocks/>
          </p:cNvGrpSpPr>
          <p:nvPr/>
        </p:nvGrpSpPr>
        <p:grpSpPr bwMode="auto">
          <a:xfrm>
            <a:off x="927100" y="3435350"/>
            <a:ext cx="6897688" cy="479425"/>
            <a:chOff x="584" y="1872"/>
            <a:chExt cx="4345" cy="302"/>
          </a:xfrm>
        </p:grpSpPr>
        <p:sp>
          <p:nvSpPr>
            <p:cNvPr id="370723" name="Rectangle 35"/>
            <p:cNvSpPr>
              <a:spLocks noChangeArrowheads="1"/>
            </p:cNvSpPr>
            <p:nvPr/>
          </p:nvSpPr>
          <p:spPr bwMode="auto">
            <a:xfrm>
              <a:off x="584" y="1884"/>
              <a:ext cx="7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例</a:t>
              </a:r>
              <a:r>
                <a:rPr lang="en-US" altLang="zh-CN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1  </a:t>
              </a:r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将</a:t>
              </a:r>
            </a:p>
          </p:txBody>
        </p:sp>
        <p:graphicFrame>
          <p:nvGraphicFramePr>
            <p:cNvPr id="370724" name="Object 36"/>
            <p:cNvGraphicFramePr>
              <a:graphicFrameLocks noChangeAspect="1"/>
            </p:cNvGraphicFramePr>
            <p:nvPr/>
          </p:nvGraphicFramePr>
          <p:xfrm>
            <a:off x="1380" y="1872"/>
            <a:ext cx="1810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0948" name="Equation" r:id="rId5" imgW="1371600" imgH="228600" progId="Equation.DSMT4">
                    <p:embed/>
                  </p:oleObj>
                </mc:Choice>
                <mc:Fallback>
                  <p:oleObj name="Equation" r:id="rId5" imgW="1371600" imgH="228600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0" y="1872"/>
                          <a:ext cx="1810" cy="3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0725" name="Rectangle 37"/>
            <p:cNvSpPr>
              <a:spLocks noChangeArrowheads="1"/>
            </p:cNvSpPr>
            <p:nvPr/>
          </p:nvSpPr>
          <p:spPr bwMode="auto">
            <a:xfrm>
              <a:off x="3277" y="1884"/>
              <a:ext cx="16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>
                <a:tabLst>
                  <a:tab pos="630238" algn="l"/>
                  <a:tab pos="4392613" algn="r"/>
                </a:tabLst>
              </a:pPr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化成最小项表达式</a:t>
              </a:r>
            </a:p>
          </p:txBody>
        </p:sp>
      </p:grpSp>
      <p:graphicFrame>
        <p:nvGraphicFramePr>
          <p:cNvPr id="370726" name="Object 38"/>
          <p:cNvGraphicFramePr>
            <a:graphicFrameLocks noChangeAspect="1"/>
          </p:cNvGraphicFramePr>
          <p:nvPr/>
        </p:nvGraphicFramePr>
        <p:xfrm>
          <a:off x="3716338" y="4524375"/>
          <a:ext cx="44799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949" name="Equation" r:id="rId7" imgW="1803240" imgH="215640" progId="Equation.DSMT4">
                  <p:embed/>
                </p:oleObj>
              </mc:Choice>
              <mc:Fallback>
                <p:oleObj name="Equation" r:id="rId7" imgW="1803240" imgH="21564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4524375"/>
                        <a:ext cx="44799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727" name="Rectangle 39"/>
          <p:cNvSpPr>
            <a:spLocks noChangeArrowheads="1"/>
          </p:cNvSpPr>
          <p:nvPr/>
        </p:nvSpPr>
        <p:spPr bwMode="auto">
          <a:xfrm>
            <a:off x="3671888" y="5146675"/>
            <a:ext cx="448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tabLst>
                <a:tab pos="954088" algn="l"/>
                <a:tab pos="990600" algn="l"/>
                <a:tab pos="4392613" algn="r"/>
              </a:tabLst>
            </a:pP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=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m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7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＋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m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6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＋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m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＋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m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5</a:t>
            </a:r>
            <a:r>
              <a:rPr lang="en-US" altLang="zh-CN" sz="2300"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        </a:t>
            </a:r>
          </a:p>
        </p:txBody>
      </p:sp>
      <p:graphicFrame>
        <p:nvGraphicFramePr>
          <p:cNvPr id="370728" name="Object 40"/>
          <p:cNvGraphicFramePr>
            <a:graphicFrameLocks noChangeAspect="1"/>
          </p:cNvGraphicFramePr>
          <p:nvPr/>
        </p:nvGraphicFramePr>
        <p:xfrm>
          <a:off x="3762375" y="5684838"/>
          <a:ext cx="23399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950" name="Equation" r:id="rId9" imgW="1079280" imgH="253800" progId="Equation.DSMT4">
                  <p:embed/>
                </p:oleObj>
              </mc:Choice>
              <mc:Fallback>
                <p:oleObj name="Equation" r:id="rId9" imgW="1079280" imgH="253800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75" y="5684838"/>
                        <a:ext cx="2339975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0730" name="Rectangle 42"/>
          <p:cNvSpPr>
            <a:spLocks noChangeArrowheads="1"/>
          </p:cNvSpPr>
          <p:nvPr/>
        </p:nvSpPr>
        <p:spPr bwMode="auto">
          <a:xfrm>
            <a:off x="631825" y="1484313"/>
            <a:ext cx="8064500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由若干最小项相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构成的表达式，也称为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“标准与</a:t>
            </a:r>
            <a:r>
              <a:rPr lang="en-US" altLang="zh-CN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或式”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0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721" grpId="0" autoUpdateAnimBg="0"/>
      <p:bldP spid="370727" grpId="0" autoUpdateAnimBg="0"/>
      <p:bldP spid="37073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ChangeArrowheads="1"/>
          </p:cNvSpPr>
          <p:nvPr/>
        </p:nvSpPr>
        <p:spPr bwMode="auto">
          <a:xfrm>
            <a:off x="323850" y="1479209"/>
            <a:ext cx="7970452" cy="2289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269875" algn="l">
              <a:tabLst>
                <a:tab pos="630238" algn="l"/>
                <a:tab pos="4392613" algn="r"/>
              </a:tabLst>
            </a:pPr>
            <a:endParaRPr kumimoji="1" lang="en-US" altLang="zh-CN" sz="2400" dirty="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  <a:p>
            <a:pPr indent="269875" algn="l" eaLnBrk="0" hangingPunct="0">
              <a:lnSpc>
                <a:spcPct val="165000"/>
              </a:lnSpc>
              <a:tabLst>
                <a:tab pos="630238" algn="l"/>
                <a:tab pos="4392613" algn="r"/>
              </a:tabLst>
            </a:pP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个变量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1, 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2, 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…, </a:t>
            </a:r>
            <a:r>
              <a:rPr kumimoji="1" lang="en-US" altLang="zh-CN" sz="2400" i="1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的最大项是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个因子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或项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，每个变量</a:t>
            </a:r>
          </a:p>
          <a:p>
            <a:pPr indent="269875" algn="l" eaLnBrk="0" hangingPunct="0">
              <a:lnSpc>
                <a:spcPct val="165000"/>
              </a:lnSpc>
              <a:tabLst>
                <a:tab pos="630238" algn="l"/>
                <a:tab pos="4392613" algn="r"/>
              </a:tabLst>
            </a:pP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都以它的原变量或非变量的形式在或项中出现，且仅出</a:t>
            </a:r>
          </a:p>
          <a:p>
            <a:pPr indent="269875" algn="l" eaLnBrk="0" hangingPunct="0">
              <a:lnSpc>
                <a:spcPct val="165000"/>
              </a:lnSpc>
              <a:tabLst>
                <a:tab pos="630238" algn="l"/>
                <a:tab pos="4392613" algn="r"/>
              </a:tabLst>
            </a:pP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现一次。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一般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个变量的最大项应有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en-US" altLang="zh-CN" sz="2400" baseline="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个。</a:t>
            </a:r>
            <a:r>
              <a:rPr kumimoji="1" lang="zh-CN" altLang="en-US" sz="2400" dirty="0">
                <a:latin typeface="Times New Roman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400410" name="Rectangle 26"/>
          <p:cNvSpPr>
            <a:spLocks noChangeArrowheads="1"/>
          </p:cNvSpPr>
          <p:nvPr/>
        </p:nvSpPr>
        <p:spPr bwMode="auto">
          <a:xfrm>
            <a:off x="601663" y="1341438"/>
            <a:ext cx="368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1. </a:t>
            </a:r>
            <a:r>
              <a:rPr kumimoji="1" lang="zh-CN" altLang="en-US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最大项的定义和性质</a:t>
            </a:r>
          </a:p>
        </p:txBody>
      </p:sp>
      <p:sp>
        <p:nvSpPr>
          <p:cNvPr id="400411" name="Rectangle 27"/>
          <p:cNvSpPr>
            <a:spLocks noChangeArrowheads="1"/>
          </p:cNvSpPr>
          <p:nvPr/>
        </p:nvSpPr>
        <p:spPr bwMode="auto">
          <a:xfrm>
            <a:off x="657225" y="487363"/>
            <a:ext cx="6578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2.2.2</a:t>
            </a:r>
            <a:r>
              <a:rPr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最大项与最大项表达式</a:t>
            </a:r>
          </a:p>
        </p:txBody>
      </p:sp>
      <p:grpSp>
        <p:nvGrpSpPr>
          <p:cNvPr id="400413" name="Group 29"/>
          <p:cNvGrpSpPr>
            <a:grpSpLocks/>
          </p:cNvGrpSpPr>
          <p:nvPr/>
        </p:nvGrpSpPr>
        <p:grpSpPr bwMode="auto">
          <a:xfrm>
            <a:off x="539750" y="4037013"/>
            <a:ext cx="8016875" cy="1697037"/>
            <a:chOff x="340" y="2432"/>
            <a:chExt cx="5050" cy="1069"/>
          </a:xfrm>
        </p:grpSpPr>
        <p:sp>
          <p:nvSpPr>
            <p:cNvPr id="400393" name="Rectangle 9"/>
            <p:cNvSpPr>
              <a:spLocks noChangeArrowheads="1"/>
            </p:cNvSpPr>
            <p:nvPr/>
          </p:nvSpPr>
          <p:spPr bwMode="auto">
            <a:xfrm>
              <a:off x="340" y="2432"/>
              <a:ext cx="505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例如，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</a:t>
              </a:r>
              <a:r>
                <a:rPr kumimoji="1" lang="zh-CN" altLang="en-US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B</a:t>
              </a:r>
              <a:r>
                <a:rPr kumimoji="1" lang="zh-CN" altLang="en-US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、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C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三个逻辑变量的最大项有（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2</a:t>
              </a:r>
              <a:r>
                <a:rPr kumimoji="1" lang="en-US" altLang="zh-CN" sz="2400" baseline="30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3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＝）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8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个，即 </a:t>
              </a:r>
            </a:p>
          </p:txBody>
        </p:sp>
        <p:graphicFrame>
          <p:nvGraphicFramePr>
            <p:cNvPr id="400395" name="Object 11"/>
            <p:cNvGraphicFramePr>
              <a:graphicFrameLocks noChangeAspect="1"/>
            </p:cNvGraphicFramePr>
            <p:nvPr/>
          </p:nvGraphicFramePr>
          <p:xfrm>
            <a:off x="476" y="2795"/>
            <a:ext cx="4798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523" name="公式" r:id="rId3" imgW="3301920" imgH="228600" progId="Equation.3">
                    <p:embed/>
                  </p:oleObj>
                </mc:Choice>
                <mc:Fallback>
                  <p:oleObj name="公式" r:id="rId3" imgW="3301920" imgH="2286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" y="2795"/>
                          <a:ext cx="4798" cy="3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0412" name="Object 28"/>
            <p:cNvGraphicFramePr>
              <a:graphicFrameLocks noChangeAspect="1"/>
            </p:cNvGraphicFramePr>
            <p:nvPr/>
          </p:nvGraphicFramePr>
          <p:xfrm>
            <a:off x="476" y="3158"/>
            <a:ext cx="4650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524" name="公式" r:id="rId5" imgW="3200400" imgH="228600" progId="Equation.3">
                    <p:embed/>
                  </p:oleObj>
                </mc:Choice>
                <mc:Fallback>
                  <p:oleObj name="公式" r:id="rId5" imgW="3200400" imgH="228600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" y="3158"/>
                          <a:ext cx="4650" cy="3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0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8681" y="2924930"/>
            <a:ext cx="4830168" cy="1938992"/>
          </a:xfrm>
          <a:prstGeom prst="rect">
            <a:avLst/>
          </a:prstGeom>
          <a:solidFill>
            <a:srgbClr val="00CC99"/>
          </a:solidFill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①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是或项；</a:t>
            </a:r>
            <a:endParaRPr lang="en-US" altLang="zh-CN" sz="20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②包含了全部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个变量；</a:t>
            </a:r>
            <a:endParaRPr lang="en-US" altLang="zh-CN" sz="20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③每个变量只出现一次</a:t>
            </a:r>
            <a:endParaRPr lang="en-US" altLang="zh-CN" sz="20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</a:rPr>
              <a:t>④出现的可以是原变量，也可以是反变量</a:t>
            </a:r>
          </a:p>
        </p:txBody>
      </p:sp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6907" y="1412720"/>
            <a:ext cx="9144000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indent="269875" algn="l" eaLnBrk="0" hangingPunct="0">
              <a:lnSpc>
                <a:spcPct val="165000"/>
              </a:lnSpc>
              <a:tabLst>
                <a:tab pos="630238" algn="l"/>
                <a:tab pos="4392613" algn="r"/>
              </a:tabLst>
            </a:pP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个变量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1, 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2, 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…, </a:t>
            </a:r>
            <a:r>
              <a:rPr kumimoji="1" lang="en-US" altLang="zh-CN" sz="2400" i="1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X</a:t>
            </a:r>
            <a:r>
              <a:rPr kumimoji="1" lang="en-US" altLang="zh-CN" sz="2400" baseline="-300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的最大项是</a:t>
            </a:r>
            <a:r>
              <a:rPr kumimoji="1"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个因子的或项，每个变量都以它的原变量或非变量的形式在乘积项中出现，且仅出现一次。</a:t>
            </a:r>
            <a:endParaRPr kumimoji="1" lang="zh-CN" altLang="en-US" sz="2400" dirty="0">
              <a:latin typeface="Times New Roman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6940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7" name="Rectangle 9"/>
          <p:cNvSpPr>
            <a:spLocks noChangeArrowheads="1"/>
          </p:cNvSpPr>
          <p:nvPr/>
        </p:nvSpPr>
        <p:spPr bwMode="auto">
          <a:xfrm>
            <a:off x="179390" y="3481559"/>
            <a:ext cx="8382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最大项的表示：通常用</a:t>
            </a:r>
            <a:r>
              <a:rPr lang="en-US" altLang="zh-CN" sz="2400" i="1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</a:t>
            </a:r>
            <a:r>
              <a:rPr lang="en-US" altLang="zh-CN" sz="2400" baseline="-250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表示最大项，</a:t>
            </a:r>
            <a:r>
              <a:rPr lang="en-US" altLang="zh-CN" sz="2400" i="1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</a:t>
            </a: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表示最大项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下标</a:t>
            </a:r>
            <a:r>
              <a:rPr lang="en-US" altLang="zh-CN" sz="2400" dirty="0" err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为最大项号。 </a:t>
            </a:r>
          </a:p>
        </p:txBody>
      </p:sp>
      <p:sp>
        <p:nvSpPr>
          <p:cNvPr id="401418" name="Rectangle 10"/>
          <p:cNvSpPr>
            <a:spLocks noChangeArrowheads="1"/>
          </p:cNvSpPr>
          <p:nvPr/>
        </p:nvSpPr>
        <p:spPr bwMode="auto">
          <a:xfrm>
            <a:off x="331655" y="2779473"/>
            <a:ext cx="8382000" cy="5556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76225" algn="l">
              <a:lnSpc>
                <a:spcPct val="120000"/>
              </a:lnSpc>
              <a:buFont typeface="Wingdings" pitchFamily="2" charset="2"/>
              <a:buChar char="l"/>
              <a:tabLst>
                <a:tab pos="630238" algn="l"/>
                <a:tab pos="4392613" algn="r"/>
              </a:tabLst>
            </a:pP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全体最大项之积为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401419" name="Rectangle 11"/>
          <p:cNvSpPr>
            <a:spLocks noChangeArrowheads="1"/>
          </p:cNvSpPr>
          <p:nvPr/>
        </p:nvSpPr>
        <p:spPr bwMode="auto">
          <a:xfrm>
            <a:off x="325878" y="1751657"/>
            <a:ext cx="8459787" cy="476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对于任意一个最大项，只有一组变量取值使得它的值为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</p:txBody>
      </p:sp>
      <p:sp>
        <p:nvSpPr>
          <p:cNvPr id="401420" name="Rectangle 12"/>
          <p:cNvSpPr>
            <a:spLocks noChangeArrowheads="1"/>
          </p:cNvSpPr>
          <p:nvPr/>
        </p:nvSpPr>
        <p:spPr bwMode="auto">
          <a:xfrm>
            <a:off x="323410" y="2296873"/>
            <a:ext cx="7083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Font typeface="Wingdings" pitchFamily="2" charset="2"/>
              <a:buChar char="l"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任意两个最大项的之和为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</p:txBody>
      </p:sp>
      <p:sp>
        <p:nvSpPr>
          <p:cNvPr id="401421" name="Rectangle 13"/>
          <p:cNvSpPr>
            <a:spLocks noChangeArrowheads="1"/>
          </p:cNvSpPr>
          <p:nvPr/>
        </p:nvSpPr>
        <p:spPr bwMode="auto">
          <a:xfrm>
            <a:off x="323410" y="1242773"/>
            <a:ext cx="368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最大项的性质：</a:t>
            </a:r>
          </a:p>
        </p:txBody>
      </p:sp>
      <p:sp>
        <p:nvSpPr>
          <p:cNvPr id="401422" name="Rectangle 14"/>
          <p:cNvSpPr>
            <a:spLocks noChangeArrowheads="1"/>
          </p:cNvSpPr>
          <p:nvPr/>
        </p:nvSpPr>
        <p:spPr bwMode="auto">
          <a:xfrm>
            <a:off x="467430" y="4916070"/>
            <a:ext cx="4465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</a:t>
            </a:r>
            <a:r>
              <a:rPr kumimoji="1" lang="zh-CN" altLang="en-US" sz="2400" dirty="0">
                <a:solidFill>
                  <a:srgbClr val="C0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最小项和最大项的关系</a:t>
            </a:r>
          </a:p>
        </p:txBody>
      </p:sp>
      <p:grpSp>
        <p:nvGrpSpPr>
          <p:cNvPr id="401431" name="Group 23"/>
          <p:cNvGrpSpPr>
            <a:grpSpLocks/>
          </p:cNvGrpSpPr>
          <p:nvPr/>
        </p:nvGrpSpPr>
        <p:grpSpPr bwMode="auto">
          <a:xfrm>
            <a:off x="826205" y="5464347"/>
            <a:ext cx="6337300" cy="457200"/>
            <a:chOff x="657" y="3067"/>
            <a:chExt cx="3992" cy="288"/>
          </a:xfrm>
        </p:grpSpPr>
        <p:sp>
          <p:nvSpPr>
            <p:cNvPr id="401423" name="Rectangle 15"/>
            <p:cNvSpPr>
              <a:spLocks noChangeArrowheads="1"/>
            </p:cNvSpPr>
            <p:nvPr/>
          </p:nvSpPr>
          <p:spPr bwMode="auto">
            <a:xfrm>
              <a:off x="657" y="3067"/>
              <a:ext cx="39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两者之间为互补关系： </a:t>
              </a:r>
              <a:r>
                <a:rPr lang="en-US" altLang="zh-CN" i="1" dirty="0">
                  <a:solidFill>
                    <a:srgbClr val="000099"/>
                  </a:solidFill>
                  <a:ea typeface="楷体_GB2312" pitchFamily="49" charset="-122"/>
                  <a:cs typeface="Times New Roman" pitchFamily="18" charset="0"/>
                </a:rPr>
                <a:t>m</a:t>
              </a:r>
              <a:r>
                <a:rPr lang="en-US" altLang="zh-CN" sz="2400" baseline="-250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i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 </a:t>
              </a:r>
              <a:r>
                <a:rPr kumimoji="1" lang="en-US" altLang="zh-CN" dirty="0">
                  <a:ea typeface="楷体_GB2312" pitchFamily="49" charset="-122"/>
                  <a:cs typeface="Times New Roman" pitchFamily="18" charset="0"/>
                </a:rPr>
                <a:t> 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= </a:t>
              </a:r>
              <a:r>
                <a:rPr lang="en-US" altLang="zh-CN" sz="2400" i="1" dirty="0" err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M</a:t>
              </a:r>
              <a:r>
                <a:rPr lang="en-US" altLang="zh-CN" sz="2400" baseline="-25000" dirty="0" err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i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 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，或者</a:t>
              </a:r>
              <a:r>
                <a:rPr lang="en-US" altLang="zh-CN" sz="2400" i="1" dirty="0" err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M</a:t>
              </a:r>
              <a:r>
                <a:rPr lang="en-US" altLang="zh-CN" sz="2400" baseline="-25000" dirty="0" err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i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 = </a:t>
              </a:r>
              <a:r>
                <a:rPr lang="en-US" altLang="zh-CN" i="1" dirty="0">
                  <a:solidFill>
                    <a:srgbClr val="000099"/>
                  </a:solidFill>
                  <a:ea typeface="楷体_GB2312" pitchFamily="49" charset="-122"/>
                  <a:cs typeface="Times New Roman" pitchFamily="18" charset="0"/>
                </a:rPr>
                <a:t>m</a:t>
              </a:r>
              <a:r>
                <a:rPr lang="en-US" altLang="zh-CN" sz="2400" baseline="-250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i</a:t>
              </a:r>
            </a:p>
          </p:txBody>
        </p:sp>
        <p:sp>
          <p:nvSpPr>
            <p:cNvPr id="401429" name="Line 21"/>
            <p:cNvSpPr>
              <a:spLocks noChangeShapeType="1"/>
            </p:cNvSpPr>
            <p:nvPr/>
          </p:nvSpPr>
          <p:spPr bwMode="auto">
            <a:xfrm>
              <a:off x="3106" y="3113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01430" name="Line 22"/>
            <p:cNvSpPr>
              <a:spLocks noChangeShapeType="1"/>
            </p:cNvSpPr>
            <p:nvPr/>
          </p:nvSpPr>
          <p:spPr bwMode="auto">
            <a:xfrm>
              <a:off x="4332" y="3158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4" name="Rectangle 29"/>
          <p:cNvSpPr>
            <a:spLocks noChangeArrowheads="1"/>
          </p:cNvSpPr>
          <p:nvPr/>
        </p:nvSpPr>
        <p:spPr bwMode="auto">
          <a:xfrm>
            <a:off x="2164910" y="3966193"/>
            <a:ext cx="5970587" cy="830997"/>
          </a:xfrm>
          <a:prstGeom prst="rect">
            <a:avLst/>
          </a:prstGeom>
          <a:solidFill>
            <a:srgbClr val="FFFF00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lnSpc>
                <a:spcPct val="120000"/>
              </a:lnSpc>
              <a:tabLst>
                <a:tab pos="630238" algn="l"/>
                <a:tab pos="4392613" algn="r"/>
              </a:tabLst>
            </a:pPr>
            <a:r>
              <a:rPr lang="en-US" altLang="zh-CN" sz="2000" i="1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i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: 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最大项中原变量用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0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表示，反变量用</a:t>
            </a:r>
            <a:r>
              <a:rPr lang="en-US" altLang="zh-CN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表示，所对应的十进制数即为最大项的编号。</a:t>
            </a:r>
          </a:p>
        </p:txBody>
      </p:sp>
      <p:sp>
        <p:nvSpPr>
          <p:cNvPr id="13" name="Rectangle 464"/>
          <p:cNvSpPr>
            <a:spLocks noChangeArrowheads="1"/>
          </p:cNvSpPr>
          <p:nvPr/>
        </p:nvSpPr>
        <p:spPr bwMode="auto">
          <a:xfrm>
            <a:off x="611188" y="544810"/>
            <a:ext cx="34567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>
            <a:spAutoFit/>
          </a:bodyPr>
          <a:lstStyle/>
          <a:p>
            <a:pPr algn="l"/>
            <a:r>
              <a:rPr lang="en-US" altLang="zh-CN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最大项的性质及编号</a:t>
            </a:r>
            <a:r>
              <a:rPr lang="zh-CN" altLang="en-US" sz="2100" b="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1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1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0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7" grpId="0" autoUpdateAnimBg="0"/>
      <p:bldP spid="401418" grpId="0"/>
      <p:bldP spid="401419" grpId="0"/>
      <p:bldP spid="401420" grpId="0"/>
      <p:bldP spid="401421" grpId="0"/>
      <p:bldP spid="4014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Rectangle 3"/>
          <p:cNvSpPr>
            <a:spLocks noChangeArrowheads="1"/>
          </p:cNvSpPr>
          <p:nvPr/>
        </p:nvSpPr>
        <p:spPr bwMode="auto">
          <a:xfrm>
            <a:off x="395288" y="476250"/>
            <a:ext cx="8497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例</a:t>
            </a:r>
            <a:r>
              <a:rPr lang="en-US" altLang="zh-CN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:</a:t>
            </a:r>
            <a:r>
              <a:rPr lang="en-US" altLang="zh-CN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逻辑电路的真值表如右，写出最小项和最大项表达式。</a:t>
            </a:r>
            <a:endParaRPr lang="zh-CN" altLang="en-US" sz="2400" dirty="0">
              <a:latin typeface="Arial" pitchFamily="34" charset="0"/>
            </a:endParaRPr>
          </a:p>
        </p:txBody>
      </p:sp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755650" y="1192639"/>
            <a:ext cx="51847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最小项表达式：</a:t>
            </a:r>
          </a:p>
          <a:p>
            <a:pPr algn="l"/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将</a:t>
            </a:r>
            <a:r>
              <a:rPr lang="en-US" altLang="zh-CN" sz="2400" i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L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＝</a:t>
            </a:r>
            <a:r>
              <a:rPr lang="en-US" altLang="zh-CN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的各个最小项</a:t>
            </a:r>
            <a:r>
              <a:rPr lang="zh-CN" altLang="en-US" sz="24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相加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402619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471591"/>
              </p:ext>
            </p:extLst>
          </p:nvPr>
        </p:nvGraphicFramePr>
        <p:xfrm>
          <a:off x="6227763" y="1123950"/>
          <a:ext cx="2447925" cy="3657600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97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endParaRPr kumimoji="1" lang="zh-CN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endParaRPr kumimoji="1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A    B   C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L</a:t>
                      </a: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 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 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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CN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1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3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 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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CN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1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5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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CN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m</a:t>
                      </a:r>
                      <a:r>
                        <a:rPr kumimoji="1" lang="en-US" altLang="zh-CN" sz="18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  <a:sym typeface="Symbol" pitchFamily="18" charset="2"/>
                        </a:rPr>
                        <a:t>6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华康简宋" charset="-122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 </a:t>
                      </a:r>
                      <a:endParaRPr kumimoji="1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402621" name="Object 189"/>
          <p:cNvGraphicFramePr>
            <a:graphicFrameLocks noChangeAspect="1"/>
          </p:cNvGraphicFramePr>
          <p:nvPr/>
        </p:nvGraphicFramePr>
        <p:xfrm>
          <a:off x="827088" y="2133600"/>
          <a:ext cx="31686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849" r:id="rId3" imgW="1511300" imgH="482600" progId="Equation.3">
                  <p:embed/>
                </p:oleObj>
              </mc:Choice>
              <mc:Fallback>
                <p:oleObj r:id="rId3" imgW="1511300" imgH="482600" progId="Equation.3">
                  <p:embed/>
                  <p:pic>
                    <p:nvPicPr>
                      <p:cNvPr id="0" name="Object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133600"/>
                        <a:ext cx="3168650" cy="1017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620" name="Object 188"/>
          <p:cNvGraphicFramePr>
            <a:graphicFrameLocks noChangeAspect="1"/>
          </p:cNvGraphicFramePr>
          <p:nvPr/>
        </p:nvGraphicFramePr>
        <p:xfrm>
          <a:off x="2124075" y="3141663"/>
          <a:ext cx="4103688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850" r:id="rId5" imgW="1815312" imgH="215806" progId="Equation.3">
                  <p:embed/>
                </p:oleObj>
              </mc:Choice>
              <mc:Fallback>
                <p:oleObj r:id="rId5" imgW="1815312" imgH="215806" progId="Equation.3">
                  <p:embed/>
                  <p:pic>
                    <p:nvPicPr>
                      <p:cNvPr id="0" name="Object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141663"/>
                        <a:ext cx="4103688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622" name="Rectangle 190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02624" name="Rectangle 192"/>
          <p:cNvSpPr>
            <a:spLocks noChangeArrowheads="1"/>
          </p:cNvSpPr>
          <p:nvPr/>
        </p:nvSpPr>
        <p:spPr bwMode="auto">
          <a:xfrm>
            <a:off x="888880" y="3699951"/>
            <a:ext cx="51847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最大项表达式：</a:t>
            </a:r>
          </a:p>
        </p:txBody>
      </p:sp>
      <p:graphicFrame>
        <p:nvGraphicFramePr>
          <p:cNvPr id="402626" name="Object 194"/>
          <p:cNvGraphicFramePr>
            <a:graphicFrameLocks noChangeAspect="1"/>
          </p:cNvGraphicFramePr>
          <p:nvPr/>
        </p:nvGraphicFramePr>
        <p:xfrm>
          <a:off x="611188" y="4581525"/>
          <a:ext cx="39592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851" r:id="rId7" imgW="2044700" imgH="482600" progId="Equation.3">
                  <p:embed/>
                </p:oleObj>
              </mc:Choice>
              <mc:Fallback>
                <p:oleObj r:id="rId7" imgW="2044700" imgH="482600" progId="Equation.3">
                  <p:embed/>
                  <p:pic>
                    <p:nvPicPr>
                      <p:cNvPr id="0" name="Object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581525"/>
                        <a:ext cx="3959225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625" name="Object 193"/>
          <p:cNvGraphicFramePr>
            <a:graphicFrameLocks noChangeAspect="1"/>
          </p:cNvGraphicFramePr>
          <p:nvPr/>
        </p:nvGraphicFramePr>
        <p:xfrm>
          <a:off x="1835150" y="5487988"/>
          <a:ext cx="72739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852" r:id="rId9" imgW="3632200" imgH="241300" progId="Equation.3">
                  <p:embed/>
                </p:oleObj>
              </mc:Choice>
              <mc:Fallback>
                <p:oleObj r:id="rId9" imgW="3632200" imgH="241300" progId="Equation.3">
                  <p:embed/>
                  <p:pic>
                    <p:nvPicPr>
                      <p:cNvPr id="0" name="Object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487988"/>
                        <a:ext cx="7273925" cy="477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627" name="Rectangle 195"/>
          <p:cNvSpPr>
            <a:spLocks noChangeArrowheads="1"/>
          </p:cNvSpPr>
          <p:nvPr/>
        </p:nvSpPr>
        <p:spPr bwMode="auto">
          <a:xfrm>
            <a:off x="0" y="2944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1619590" y="6093370"/>
            <a:ext cx="403256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en-US" altLang="zh-CN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最小项之和；最大项之积</a:t>
            </a:r>
            <a:endParaRPr lang="zh-CN" altLang="en-US" sz="24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3" name="Rectangle 192"/>
          <p:cNvSpPr>
            <a:spLocks noChangeArrowheads="1"/>
          </p:cNvSpPr>
          <p:nvPr/>
        </p:nvSpPr>
        <p:spPr bwMode="auto">
          <a:xfrm>
            <a:off x="857347" y="4127500"/>
            <a:ext cx="51847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将</a:t>
            </a:r>
            <a:r>
              <a:rPr lang="en-US" altLang="zh-CN" sz="2400" i="1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L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＝</a:t>
            </a:r>
            <a:r>
              <a:rPr lang="en-US" altLang="zh-CN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的各个最大项</a:t>
            </a:r>
            <a:r>
              <a:rPr lang="zh-CN" altLang="en-US" sz="24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相乘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7884460" y="2897534"/>
            <a:ext cx="792110" cy="160483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宋体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 bwMode="auto">
          <a:xfrm>
            <a:off x="6300240" y="3284980"/>
            <a:ext cx="172824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接连接符 16"/>
          <p:cNvCxnSpPr/>
          <p:nvPr/>
        </p:nvCxnSpPr>
        <p:spPr bwMode="auto">
          <a:xfrm>
            <a:off x="6300240" y="4005080"/>
            <a:ext cx="172824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直接连接符 17"/>
          <p:cNvCxnSpPr/>
          <p:nvPr/>
        </p:nvCxnSpPr>
        <p:spPr bwMode="auto">
          <a:xfrm>
            <a:off x="6300240" y="4358332"/>
            <a:ext cx="172824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2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0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2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6" grpId="0"/>
      <p:bldP spid="402624" grpId="0"/>
      <p:bldP spid="55" grpId="0" animBg="1"/>
      <p:bldP spid="13" grpId="0"/>
      <p:bldP spid="2" grpId="0" animBg="1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16575</TotalTime>
  <Words>1109</Words>
  <Application>Microsoft Office PowerPoint</Application>
  <PresentationFormat>全屏显示(4:3)</PresentationFormat>
  <Paragraphs>303</Paragraphs>
  <Slides>12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华文楷体</vt:lpstr>
      <vt:lpstr>楷体_GB2312</vt:lpstr>
      <vt:lpstr>宋体-方正超大字符集</vt:lpstr>
      <vt:lpstr>Arial</vt:lpstr>
      <vt:lpstr>Arial Narrow</vt:lpstr>
      <vt:lpstr>Times New Roman</vt:lpstr>
      <vt:lpstr>Verdana</vt:lpstr>
      <vt:lpstr>Wingdings</vt:lpstr>
      <vt:lpstr>Profile</vt:lpstr>
      <vt:lpstr>Equation.2</vt:lpstr>
      <vt:lpstr>Equation.3</vt:lpstr>
      <vt:lpstr>公式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zheng kavin</cp:lastModifiedBy>
  <cp:revision>1768</cp:revision>
  <dcterms:created xsi:type="dcterms:W3CDTF">2004-08-29T02:51:05Z</dcterms:created>
  <dcterms:modified xsi:type="dcterms:W3CDTF">2020-02-16T12:20:09Z</dcterms:modified>
</cp:coreProperties>
</file>